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Cambria" panose="02040503050406030204" pitchFamily="18" charset="0"/>
      <p:regular r:id="rId41"/>
      <p:bold r:id="rId42"/>
      <p:italic r:id="rId43"/>
      <p:boldItalic r:id="rId44"/>
    </p:embeddedFont>
    <p:embeddedFont>
      <p:font typeface="Montserrat" panose="00000500000000000000" pitchFamily="2" charset="0"/>
      <p:regular r:id="rId45"/>
      <p:bold r:id="rId46"/>
      <p:boldItalic r:id="rId47"/>
    </p:embeddedFont>
    <p:embeddedFont>
      <p:font typeface="Open Sans ExtraBold" panose="020B0906030804020204" pitchFamily="34" charset="0"/>
      <p:bold r:id="rId48"/>
      <p:boldItalic r:id="rId49"/>
    </p:embeddedFont>
    <p:embeddedFont>
      <p:font typeface="Poppins" panose="000005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yutqhuKQEs5Dt93TgXM1ILbwW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129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83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44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5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91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87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51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358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07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20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3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50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0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443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714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40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34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83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688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25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959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309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72544b75d5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272544b75d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272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72544b75d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272544b75d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23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250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91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7261005470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2726100547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730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726100547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2726100547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31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726100547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g272610054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186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092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425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193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089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83458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62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68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66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82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49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15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book.icsi.edu/Actpagedisplay.aspx?PAGENAME=17986"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book.icsi.edu/Actpagedisplay.aspx?PAGENAME=289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6097502" y="7714029"/>
            <a:ext cx="14099416" cy="11975624"/>
            <a:chOff x="0" y="0"/>
            <a:chExt cx="812800" cy="690368"/>
          </a:xfrm>
        </p:grpSpPr>
        <p:sp>
          <p:nvSpPr>
            <p:cNvPr id="89" name="Google Shape;89;p1"/>
            <p:cNvSpPr/>
            <p:nvPr/>
          </p:nvSpPr>
          <p:spPr>
            <a:xfrm>
              <a:off x="0" y="0"/>
              <a:ext cx="812800" cy="690368"/>
            </a:xfrm>
            <a:custGeom>
              <a:avLst/>
              <a:gdLst/>
              <a:ahLst/>
              <a:cxnLst/>
              <a:rect l="l" t="t" r="r" b="b"/>
              <a:pathLst>
                <a:path w="812800" h="690368" extrusionOk="0">
                  <a:moveTo>
                    <a:pt x="406400" y="0"/>
                  </a:moveTo>
                  <a:cubicBezTo>
                    <a:pt x="181951" y="0"/>
                    <a:pt x="0" y="154544"/>
                    <a:pt x="0" y="345184"/>
                  </a:cubicBezTo>
                  <a:cubicBezTo>
                    <a:pt x="0" y="535824"/>
                    <a:pt x="181951" y="690368"/>
                    <a:pt x="406400" y="690368"/>
                  </a:cubicBezTo>
                  <a:cubicBezTo>
                    <a:pt x="630849" y="690368"/>
                    <a:pt x="812800" y="535824"/>
                    <a:pt x="812800" y="345184"/>
                  </a:cubicBezTo>
                  <a:cubicBezTo>
                    <a:pt x="812800" y="154544"/>
                    <a:pt x="630849" y="0"/>
                    <a:pt x="406400" y="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76200" y="26622"/>
              <a:ext cx="660400" cy="59902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
          <p:cNvSpPr txBox="1"/>
          <p:nvPr/>
        </p:nvSpPr>
        <p:spPr>
          <a:xfrm>
            <a:off x="1028700" y="2188603"/>
            <a:ext cx="16639892" cy="3441583"/>
          </a:xfrm>
          <a:prstGeom prst="rect">
            <a:avLst/>
          </a:prstGeom>
          <a:noFill/>
          <a:ln>
            <a:noFill/>
          </a:ln>
        </p:spPr>
        <p:txBody>
          <a:bodyPr spcFirstLastPara="1" wrap="square" lIns="0" tIns="0" rIns="0" bIns="0" anchor="t" anchorCtr="0">
            <a:spAutoFit/>
          </a:bodyPr>
          <a:lstStyle/>
          <a:p>
            <a:pPr marL="0" marR="0" lvl="0" indent="0" algn="l" rtl="0">
              <a:lnSpc>
                <a:spcPct val="140002"/>
              </a:lnSpc>
              <a:spcBef>
                <a:spcPts val="0"/>
              </a:spcBef>
              <a:spcAft>
                <a:spcPts val="0"/>
              </a:spcAft>
              <a:buNone/>
            </a:pPr>
            <a:r>
              <a:rPr lang="en-US" sz="7987" b="1" i="1" dirty="0">
                <a:solidFill>
                  <a:schemeClr val="bg2">
                    <a:lumMod val="60000"/>
                    <a:lumOff val="40000"/>
                  </a:schemeClr>
                </a:solidFill>
                <a:latin typeface="Open Sans ExtraBold"/>
                <a:ea typeface="Open Sans ExtraBold"/>
                <a:cs typeface="Open Sans ExtraBold"/>
                <a:sym typeface="Open Sans ExtraBold"/>
              </a:rPr>
              <a:t>All about: </a:t>
            </a:r>
            <a:r>
              <a:rPr lang="en-US" sz="7987" b="1" i="1" u="none" strike="noStrike" cap="none" dirty="0">
                <a:solidFill>
                  <a:schemeClr val="bg2">
                    <a:lumMod val="60000"/>
                    <a:lumOff val="40000"/>
                  </a:schemeClr>
                </a:solidFill>
                <a:latin typeface="Open Sans ExtraBold"/>
                <a:ea typeface="Open Sans ExtraBold"/>
                <a:cs typeface="Open Sans ExtraBold"/>
                <a:sym typeface="Open Sans ExtraBold"/>
              </a:rPr>
              <a:t>Dematerialization of Shares</a:t>
            </a:r>
            <a:endParaRPr sz="7987" b="1" i="1" u="none" strike="noStrike" cap="none" dirty="0">
              <a:solidFill>
                <a:schemeClr val="bg2">
                  <a:lumMod val="60000"/>
                  <a:lumOff val="40000"/>
                </a:schemeClr>
              </a:solidFill>
              <a:latin typeface="Open Sans ExtraBold"/>
              <a:ea typeface="Open Sans ExtraBold"/>
              <a:cs typeface="Open Sans ExtraBold"/>
              <a:sym typeface="Open Sans ExtraBold"/>
            </a:endParaRPr>
          </a:p>
        </p:txBody>
      </p:sp>
      <p:grpSp>
        <p:nvGrpSpPr>
          <p:cNvPr id="92" name="Google Shape;92;p1"/>
          <p:cNvGrpSpPr/>
          <p:nvPr/>
        </p:nvGrpSpPr>
        <p:grpSpPr>
          <a:xfrm>
            <a:off x="16420234" y="-1717598"/>
            <a:ext cx="3735531" cy="3735531"/>
            <a:chOff x="0" y="0"/>
            <a:chExt cx="812800" cy="812800"/>
          </a:xfrm>
        </p:grpSpPr>
        <p:sp>
          <p:nvSpPr>
            <p:cNvPr id="93" name="Google Shape;93;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1"/>
          <p:cNvGrpSpPr/>
          <p:nvPr/>
        </p:nvGrpSpPr>
        <p:grpSpPr>
          <a:xfrm>
            <a:off x="747857" y="-643475"/>
            <a:ext cx="1286950" cy="1286950"/>
            <a:chOff x="0" y="0"/>
            <a:chExt cx="812800" cy="812800"/>
          </a:xfrm>
        </p:grpSpPr>
        <p:sp>
          <p:nvSpPr>
            <p:cNvPr id="96" name="Google Shape;96;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1"/>
          <p:cNvGrpSpPr/>
          <p:nvPr/>
        </p:nvGrpSpPr>
        <p:grpSpPr>
          <a:xfrm>
            <a:off x="-1929195" y="8389571"/>
            <a:ext cx="3735531" cy="3735531"/>
            <a:chOff x="0" y="0"/>
            <a:chExt cx="812800" cy="812800"/>
          </a:xfrm>
        </p:grpSpPr>
        <p:sp>
          <p:nvSpPr>
            <p:cNvPr id="99" name="Google Shape;99;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1" name="Google Shape;101;p1"/>
          <p:cNvSpPr txBox="1"/>
          <p:nvPr/>
        </p:nvSpPr>
        <p:spPr>
          <a:xfrm>
            <a:off x="1028700" y="5934569"/>
            <a:ext cx="8267700" cy="1779333"/>
          </a:xfrm>
          <a:prstGeom prst="rect">
            <a:avLst/>
          </a:prstGeom>
          <a:noFill/>
          <a:ln>
            <a:noFill/>
          </a:ln>
        </p:spPr>
        <p:txBody>
          <a:bodyPr spcFirstLastPara="1" wrap="square" lIns="0" tIns="0" rIns="0" bIns="0" anchor="t" anchorCtr="0">
            <a:spAutoFit/>
          </a:bodyPr>
          <a:lstStyle/>
          <a:p>
            <a:pPr marL="0" marR="0" lvl="0" indent="0" algn="l" rtl="0">
              <a:lnSpc>
                <a:spcPct val="140029"/>
              </a:lnSpc>
              <a:spcBef>
                <a:spcPts val="0"/>
              </a:spcBef>
              <a:spcAft>
                <a:spcPts val="0"/>
              </a:spcAft>
              <a:buNone/>
            </a:pPr>
            <a:r>
              <a:rPr lang="en-US" sz="2753" b="1" i="0" u="none" strike="noStrike" cap="none" dirty="0">
                <a:solidFill>
                  <a:srgbClr val="00569E"/>
                </a:solidFill>
                <a:latin typeface="Montserrat"/>
                <a:ea typeface="Montserrat"/>
                <a:cs typeface="Montserrat"/>
                <a:sym typeface="Montserrat"/>
              </a:rPr>
              <a:t>By CS </a:t>
            </a:r>
            <a:r>
              <a:rPr lang="en-US" sz="2753" b="1" i="0" u="none" strike="noStrike" cap="none" dirty="0" err="1">
                <a:solidFill>
                  <a:srgbClr val="00569E"/>
                </a:solidFill>
                <a:latin typeface="Montserrat"/>
                <a:ea typeface="Montserrat"/>
                <a:cs typeface="Montserrat"/>
                <a:sym typeface="Montserrat"/>
              </a:rPr>
              <a:t>Nupur</a:t>
            </a:r>
            <a:r>
              <a:rPr lang="en-US" sz="2753" b="1" i="0" u="none" strike="noStrike" cap="none" dirty="0">
                <a:solidFill>
                  <a:srgbClr val="00569E"/>
                </a:solidFill>
                <a:latin typeface="Montserrat"/>
                <a:ea typeface="Montserrat"/>
                <a:cs typeface="Montserrat"/>
                <a:sym typeface="Montserrat"/>
              </a:rPr>
              <a:t> </a:t>
            </a:r>
            <a:r>
              <a:rPr lang="en-US" sz="2753" b="1" i="0" u="none" strike="noStrike" cap="none" dirty="0" err="1">
                <a:solidFill>
                  <a:srgbClr val="00569E"/>
                </a:solidFill>
                <a:latin typeface="Montserrat"/>
                <a:ea typeface="Montserrat"/>
                <a:cs typeface="Montserrat"/>
                <a:sym typeface="Montserrat"/>
              </a:rPr>
              <a:t>Choudhuri</a:t>
            </a:r>
            <a:r>
              <a:rPr lang="en-US" sz="2753" b="1" i="0" u="none" strike="noStrike" cap="none" dirty="0">
                <a:solidFill>
                  <a:srgbClr val="00569E"/>
                </a:solidFill>
                <a:latin typeface="Montserrat"/>
                <a:ea typeface="Montserrat"/>
                <a:cs typeface="Montserrat"/>
                <a:sym typeface="Montserrat"/>
              </a:rPr>
              <a:t>, Practicing </a:t>
            </a:r>
            <a:endParaRPr dirty="0"/>
          </a:p>
          <a:p>
            <a:pPr marL="0" marR="0" lvl="0" indent="0" algn="just" rtl="0">
              <a:lnSpc>
                <a:spcPct val="140029"/>
              </a:lnSpc>
              <a:spcBef>
                <a:spcPts val="0"/>
              </a:spcBef>
              <a:spcAft>
                <a:spcPts val="0"/>
              </a:spcAft>
              <a:buNone/>
            </a:pPr>
            <a:r>
              <a:rPr lang="en-US" sz="2753" b="1" i="0" u="none" strike="noStrike" cap="none" dirty="0">
                <a:solidFill>
                  <a:srgbClr val="00569E"/>
                </a:solidFill>
                <a:latin typeface="Montserrat"/>
                <a:ea typeface="Montserrat"/>
                <a:cs typeface="Montserrat"/>
                <a:sym typeface="Montserrat"/>
              </a:rPr>
              <a:t>Company Secretary. </a:t>
            </a:r>
            <a:endParaRPr dirty="0"/>
          </a:p>
          <a:p>
            <a:pPr marL="0" marR="0" lvl="0" indent="0" algn="just" rtl="0">
              <a:lnSpc>
                <a:spcPct val="140029"/>
              </a:lnSpc>
              <a:spcBef>
                <a:spcPts val="0"/>
              </a:spcBef>
              <a:spcAft>
                <a:spcPts val="0"/>
              </a:spcAft>
              <a:buNone/>
            </a:pPr>
            <a:endParaRPr sz="2753" b="1" i="0" u="none" strike="noStrike" cap="none" dirty="0">
              <a:solidFill>
                <a:srgbClr val="00569E"/>
              </a:solidFill>
              <a:latin typeface="Montserrat"/>
              <a:ea typeface="Montserrat"/>
              <a:cs typeface="Montserrat"/>
              <a:sym typeface="Montserrat"/>
            </a:endParaRPr>
          </a:p>
        </p:txBody>
      </p:sp>
      <p:sp>
        <p:nvSpPr>
          <p:cNvPr id="102" name="Google Shape;102;p1"/>
          <p:cNvSpPr/>
          <p:nvPr/>
        </p:nvSpPr>
        <p:spPr>
          <a:xfrm>
            <a:off x="10876061" y="-643475"/>
            <a:ext cx="5544174" cy="2432442"/>
          </a:xfrm>
          <a:custGeom>
            <a:avLst/>
            <a:gdLst/>
            <a:ahLst/>
            <a:cxnLst/>
            <a:rect l="l" t="t" r="r" b="b"/>
            <a:pathLst>
              <a:path w="5544174" h="2432442" extrusionOk="0">
                <a:moveTo>
                  <a:pt x="0" y="0"/>
                </a:moveTo>
                <a:lnTo>
                  <a:pt x="5544173" y="0"/>
                </a:lnTo>
                <a:lnTo>
                  <a:pt x="5544173" y="2432442"/>
                </a:lnTo>
                <a:lnTo>
                  <a:pt x="0" y="2432442"/>
                </a:lnTo>
                <a:lnTo>
                  <a:pt x="0" y="0"/>
                </a:lnTo>
                <a:close/>
              </a:path>
            </a:pathLst>
          </a:custGeom>
          <a:blipFill rotWithShape="1">
            <a:blip r:embed="rId3">
              <a:alphaModFix/>
            </a:blip>
            <a:stretch>
              <a:fillRect l="-15351" r="-13219" b="-156811"/>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27"/>
        <p:cNvGrpSpPr/>
        <p:nvPr/>
      </p:nvGrpSpPr>
      <p:grpSpPr>
        <a:xfrm>
          <a:off x="0" y="0"/>
          <a:ext cx="0" cy="0"/>
          <a:chOff x="0" y="0"/>
          <a:chExt cx="0" cy="0"/>
        </a:xfrm>
      </p:grpSpPr>
      <p:grpSp>
        <p:nvGrpSpPr>
          <p:cNvPr id="228" name="Google Shape;228;p10"/>
          <p:cNvGrpSpPr/>
          <p:nvPr/>
        </p:nvGrpSpPr>
        <p:grpSpPr>
          <a:xfrm>
            <a:off x="-2123887" y="-2346523"/>
            <a:ext cx="4693046" cy="4693046"/>
            <a:chOff x="0" y="0"/>
            <a:chExt cx="812800" cy="812800"/>
          </a:xfrm>
        </p:grpSpPr>
        <p:sp>
          <p:nvSpPr>
            <p:cNvPr id="229" name="Google Shape;22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1" name="Google Shape;231;p10"/>
          <p:cNvSpPr txBox="1"/>
          <p:nvPr/>
        </p:nvSpPr>
        <p:spPr>
          <a:xfrm>
            <a:off x="1524000" y="2566509"/>
            <a:ext cx="16382254" cy="7863884"/>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837" b="1" i="0" u="none" strike="noStrike" cap="none" dirty="0">
                <a:solidFill>
                  <a:srgbClr val="051D40"/>
                </a:solidFill>
                <a:latin typeface="Cambria"/>
                <a:ea typeface="Cambria"/>
                <a:cs typeface="Cambria"/>
                <a:sym typeface="Cambria"/>
              </a:rPr>
              <a:t>(</a:t>
            </a:r>
            <a:r>
              <a:rPr lang="en-US" sz="2400" b="1" i="0" u="none" strike="noStrike" cap="none" dirty="0">
                <a:solidFill>
                  <a:srgbClr val="051D40"/>
                </a:solidFill>
                <a:latin typeface="Cambria"/>
                <a:ea typeface="Cambria"/>
                <a:cs typeface="Cambria"/>
                <a:sym typeface="Cambria"/>
              </a:rPr>
              <a:t>3) Every holder of securities of an unlisted public company,</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(a) who intends to </a:t>
            </a:r>
            <a:r>
              <a:rPr lang="en-US" sz="2400" b="1" i="0" u="none" strike="noStrike" cap="none" dirty="0">
                <a:solidFill>
                  <a:srgbClr val="062A69"/>
                </a:solidFill>
                <a:latin typeface="Cambria"/>
                <a:ea typeface="Cambria"/>
                <a:cs typeface="Cambria"/>
                <a:sym typeface="Cambria"/>
              </a:rPr>
              <a:t>transfer such securities</a:t>
            </a:r>
            <a:r>
              <a:rPr lang="en-US" sz="2400" b="1" i="0" u="none" strike="noStrike" cap="none" dirty="0">
                <a:solidFill>
                  <a:srgbClr val="051D40"/>
                </a:solidFill>
                <a:latin typeface="Cambria"/>
                <a:ea typeface="Cambria"/>
                <a:cs typeface="Cambria"/>
                <a:sym typeface="Cambria"/>
              </a:rPr>
              <a:t> on or after 2nd October, 2018, shall get such securities dematerialized before the transfer; or</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(b) who</a:t>
            </a:r>
            <a:r>
              <a:rPr lang="en-US" sz="2400" b="1" i="0" u="none" strike="noStrike" cap="none" dirty="0">
                <a:solidFill>
                  <a:srgbClr val="062A69"/>
                </a:solidFill>
                <a:latin typeface="Cambria"/>
                <a:ea typeface="Cambria"/>
                <a:cs typeface="Cambria"/>
                <a:sym typeface="Cambria"/>
              </a:rPr>
              <a:t> subscribes to any securities </a:t>
            </a:r>
            <a:r>
              <a:rPr lang="en-US" sz="2400" b="1" i="0" u="none" strike="noStrike" cap="none" dirty="0">
                <a:solidFill>
                  <a:srgbClr val="051D40"/>
                </a:solidFill>
                <a:latin typeface="Cambria"/>
                <a:ea typeface="Cambria"/>
                <a:cs typeface="Cambria"/>
                <a:sym typeface="Cambria"/>
              </a:rPr>
              <a:t>of an unlisted public company (whether by way of private placement or bonus shares or rights offer) on or after 2nd October, 2018 shall ensure that all his existing securities are held in </a:t>
            </a:r>
            <a:r>
              <a:rPr lang="en-US" sz="2400" b="1" i="0" u="none" strike="noStrike" cap="none" dirty="0">
                <a:solidFill>
                  <a:srgbClr val="145DA0"/>
                </a:solidFill>
                <a:latin typeface="Cambria"/>
                <a:ea typeface="Cambria"/>
                <a:cs typeface="Cambria"/>
                <a:sym typeface="Cambria"/>
              </a:rPr>
              <a:t>dematerialized form</a:t>
            </a:r>
            <a:r>
              <a:rPr lang="en-US" sz="2400" b="1" i="0" u="none" strike="noStrike" cap="none" dirty="0">
                <a:solidFill>
                  <a:srgbClr val="051D40"/>
                </a:solidFill>
                <a:latin typeface="Cambria"/>
                <a:ea typeface="Cambria"/>
                <a:cs typeface="Cambria"/>
                <a:sym typeface="Cambria"/>
              </a:rPr>
              <a:t> before such subscription.</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(4) Every unlisted public company shall facilitate dematerialization of all its existing securities by making necessary application to a depository as defined in clause (e) of sub-section (1) of section 2 of the Depositories Act, 1996 and shall secure</a:t>
            </a:r>
            <a:r>
              <a:rPr lang="en-US" sz="2400" b="1" i="0" u="none" strike="noStrike" cap="none" dirty="0">
                <a:solidFill>
                  <a:srgbClr val="062A69"/>
                </a:solidFill>
                <a:latin typeface="Cambria"/>
                <a:ea typeface="Cambria"/>
                <a:cs typeface="Cambria"/>
                <a:sym typeface="Cambria"/>
              </a:rPr>
              <a:t> </a:t>
            </a:r>
            <a:r>
              <a:rPr lang="en-US" sz="2400" b="1" i="0" u="none" strike="noStrike" cap="none" dirty="0">
                <a:solidFill>
                  <a:srgbClr val="145DA0"/>
                </a:solidFill>
                <a:latin typeface="Cambria"/>
                <a:ea typeface="Cambria"/>
                <a:cs typeface="Cambria"/>
                <a:sym typeface="Cambria"/>
              </a:rPr>
              <a:t>International Security Identification Number (ISIN)</a:t>
            </a:r>
            <a:r>
              <a:rPr lang="en-US" sz="2400" b="1" i="0" u="none" strike="noStrike" cap="none" dirty="0">
                <a:solidFill>
                  <a:srgbClr val="051D40"/>
                </a:solidFill>
                <a:latin typeface="Cambria"/>
                <a:ea typeface="Cambria"/>
                <a:cs typeface="Cambria"/>
                <a:sym typeface="Cambria"/>
              </a:rPr>
              <a:t> for each type of security and shall inform all its existing security holders about such facility.</a:t>
            </a:r>
            <a:endParaRPr sz="2400" dirty="0"/>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p:txBody>
      </p:sp>
      <p:sp>
        <p:nvSpPr>
          <p:cNvPr id="232" name="Google Shape;232;p10"/>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formerly introduced Rule 9A...</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36"/>
        <p:cNvGrpSpPr/>
        <p:nvPr/>
      </p:nvGrpSpPr>
      <p:grpSpPr>
        <a:xfrm>
          <a:off x="0" y="0"/>
          <a:ext cx="0" cy="0"/>
          <a:chOff x="0" y="0"/>
          <a:chExt cx="0" cy="0"/>
        </a:xfrm>
      </p:grpSpPr>
      <p:grpSp>
        <p:nvGrpSpPr>
          <p:cNvPr id="237" name="Google Shape;237;p11"/>
          <p:cNvGrpSpPr/>
          <p:nvPr/>
        </p:nvGrpSpPr>
        <p:grpSpPr>
          <a:xfrm>
            <a:off x="-2123887" y="-2346523"/>
            <a:ext cx="4693046" cy="4693046"/>
            <a:chOff x="0" y="0"/>
            <a:chExt cx="812800" cy="812800"/>
          </a:xfrm>
        </p:grpSpPr>
        <p:sp>
          <p:nvSpPr>
            <p:cNvPr id="238" name="Google Shape;23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11"/>
          <p:cNvSpPr txBox="1"/>
          <p:nvPr/>
        </p:nvSpPr>
        <p:spPr>
          <a:xfrm>
            <a:off x="1752600" y="2346523"/>
            <a:ext cx="16153654" cy="9415078"/>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(5) Every unlisted public company shall ensure that-</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(a) it makes timely payment of fees (admission as well as annual) to the depository and registrar to an issue and share transfer agent in accordance with the agreement executed between the parties;</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(b) it maintains security deposit at all times, of not less than two years, fees with the depository and registrar to an issue and share transfer agent in such form as may be agreed between the parties; and</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(c) it complies with the regulations or directions or guidelines or circulars, if any, issued by the securities and Exchange Board or Depository from time to time with respect to dematerialization of shares of unlisted public companies and matters incidental or related thereto.</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(6) No unlisted public company which has defaulted in sub-rule (5) shall make offer of any securities or buyback its securities or issue any bonus or right shares till the payments to depositories or registrar to an issue and share transfer agent are made.</a:t>
            </a:r>
            <a:endParaRPr sz="2400" dirty="0"/>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p:txBody>
      </p:sp>
      <p:sp>
        <p:nvSpPr>
          <p:cNvPr id="241" name="Google Shape;241;p11"/>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formerly introduced Rule 9A...</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45"/>
        <p:cNvGrpSpPr/>
        <p:nvPr/>
      </p:nvGrpSpPr>
      <p:grpSpPr>
        <a:xfrm>
          <a:off x="0" y="0"/>
          <a:ext cx="0" cy="0"/>
          <a:chOff x="0" y="0"/>
          <a:chExt cx="0" cy="0"/>
        </a:xfrm>
      </p:grpSpPr>
      <p:grpSp>
        <p:nvGrpSpPr>
          <p:cNvPr id="246" name="Google Shape;246;p12"/>
          <p:cNvGrpSpPr/>
          <p:nvPr/>
        </p:nvGrpSpPr>
        <p:grpSpPr>
          <a:xfrm>
            <a:off x="-2123887" y="-2346523"/>
            <a:ext cx="4693046" cy="4693046"/>
            <a:chOff x="0" y="0"/>
            <a:chExt cx="812800" cy="812800"/>
          </a:xfrm>
        </p:grpSpPr>
        <p:sp>
          <p:nvSpPr>
            <p:cNvPr id="247" name="Google Shape;247;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9" name="Google Shape;249;p12"/>
          <p:cNvSpPr txBox="1"/>
          <p:nvPr/>
        </p:nvSpPr>
        <p:spPr>
          <a:xfrm>
            <a:off x="1752600" y="2346523"/>
            <a:ext cx="16153654" cy="10825977"/>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837" b="1" i="0" u="none" strike="noStrike" cap="none" dirty="0">
                <a:solidFill>
                  <a:srgbClr val="051D40"/>
                </a:solidFill>
                <a:latin typeface="Cambria"/>
                <a:ea typeface="Cambria"/>
                <a:cs typeface="Cambria"/>
                <a:sym typeface="Cambria"/>
              </a:rPr>
              <a:t>(</a:t>
            </a:r>
            <a:r>
              <a:rPr lang="en-US" sz="2400" b="1" i="0" u="none" strike="noStrike" cap="none" dirty="0">
                <a:solidFill>
                  <a:srgbClr val="051D40"/>
                </a:solidFill>
                <a:latin typeface="Cambria"/>
                <a:ea typeface="Cambria"/>
                <a:cs typeface="Cambria"/>
                <a:sym typeface="Cambria"/>
              </a:rPr>
              <a:t>7) Except as provided in sub-rule(s), the provisions of the Depositories Act 1996, the securities and Exchange Board of India (Depositories and participants) Regulations, 2018 Regulations, 1996 and the securities and Exchange Board of India (Registrars to an Issue and share Transfer Agents) Regulations, 1993 shall apply mutatis mutandis to </a:t>
            </a:r>
            <a:r>
              <a:rPr lang="en-US" sz="2400" b="1" i="0" u="none" strike="noStrike" cap="none" dirty="0" err="1">
                <a:solidFill>
                  <a:srgbClr val="051D40"/>
                </a:solidFill>
                <a:latin typeface="Cambria"/>
                <a:ea typeface="Cambria"/>
                <a:cs typeface="Cambria"/>
                <a:sym typeface="Cambria"/>
              </a:rPr>
              <a:t>dematerialisation</a:t>
            </a:r>
            <a:r>
              <a:rPr lang="en-US" sz="2400" b="1" i="0" u="none" strike="noStrike" cap="none" dirty="0">
                <a:solidFill>
                  <a:srgbClr val="051D40"/>
                </a:solidFill>
                <a:latin typeface="Cambria"/>
                <a:ea typeface="Cambria"/>
                <a:cs typeface="Cambria"/>
                <a:sym typeface="Cambria"/>
              </a:rPr>
              <a:t> of securities of unlisted public companies.</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(8) Every unlisted public company governed by this rule </a:t>
            </a:r>
            <a:r>
              <a:rPr lang="en-US" sz="2400" b="1" i="0" u="none" strike="noStrike" cap="none" dirty="0">
                <a:solidFill>
                  <a:srgbClr val="145DA0"/>
                </a:solidFill>
                <a:latin typeface="Cambria"/>
                <a:ea typeface="Cambria"/>
                <a:cs typeface="Cambria"/>
                <a:sym typeface="Cambria"/>
              </a:rPr>
              <a:t>shall submit Form PAS-6 </a:t>
            </a:r>
            <a:r>
              <a:rPr lang="en-US" sz="2400" b="1" i="0" u="none" strike="noStrike" cap="none" dirty="0">
                <a:solidFill>
                  <a:srgbClr val="051D40"/>
                </a:solidFill>
                <a:latin typeface="Cambria"/>
                <a:ea typeface="Cambria"/>
                <a:cs typeface="Cambria"/>
                <a:sym typeface="Cambria"/>
              </a:rPr>
              <a:t>to the Registrar with such fee as provided in Companies (Registration Offices and Fees) Rules, 2014 </a:t>
            </a:r>
            <a:r>
              <a:rPr lang="en-US" sz="2400" b="1" i="0" u="none" strike="noStrike" cap="none" dirty="0">
                <a:solidFill>
                  <a:srgbClr val="145DA0"/>
                </a:solidFill>
                <a:latin typeface="Cambria"/>
                <a:ea typeface="Cambria"/>
                <a:cs typeface="Cambria"/>
                <a:sym typeface="Cambria"/>
              </a:rPr>
              <a:t>within sixty days from the conclusion of each half year</a:t>
            </a:r>
            <a:r>
              <a:rPr lang="en-US" sz="2400" b="1" i="0" u="none" strike="noStrike" cap="none" dirty="0">
                <a:solidFill>
                  <a:srgbClr val="051D40"/>
                </a:solidFill>
                <a:latin typeface="Cambria"/>
                <a:ea typeface="Cambria"/>
                <a:cs typeface="Cambria"/>
                <a:sym typeface="Cambria"/>
              </a:rPr>
              <a:t> duly certified by a Company Secretary or Chartered Accountant in practice.</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(8A) The company shall immediately bring to the notice of the depositories any difference observed in its issued capital and the capital held in dematerialized form.</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(9) The grievances, if any, of security holders of unlisted public companies under this rule shall be filed before the Investor Education and protection Fund Authority.</a:t>
            </a:r>
            <a:endParaRPr sz="2400" dirty="0"/>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p:txBody>
      </p:sp>
      <p:sp>
        <p:nvSpPr>
          <p:cNvPr id="250" name="Google Shape;250;p12"/>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formerly introduced Rule 9A...</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54"/>
        <p:cNvGrpSpPr/>
        <p:nvPr/>
      </p:nvGrpSpPr>
      <p:grpSpPr>
        <a:xfrm>
          <a:off x="0" y="0"/>
          <a:ext cx="0" cy="0"/>
          <a:chOff x="0" y="0"/>
          <a:chExt cx="0" cy="0"/>
        </a:xfrm>
      </p:grpSpPr>
      <p:grpSp>
        <p:nvGrpSpPr>
          <p:cNvPr id="255" name="Google Shape;255;p13"/>
          <p:cNvGrpSpPr/>
          <p:nvPr/>
        </p:nvGrpSpPr>
        <p:grpSpPr>
          <a:xfrm>
            <a:off x="-2123887" y="-2346523"/>
            <a:ext cx="4693046" cy="4693046"/>
            <a:chOff x="0" y="0"/>
            <a:chExt cx="812800" cy="812800"/>
          </a:xfrm>
        </p:grpSpPr>
        <p:sp>
          <p:nvSpPr>
            <p:cNvPr id="256" name="Google Shape;25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8" name="Google Shape;258;p13"/>
          <p:cNvSpPr txBox="1"/>
          <p:nvPr/>
        </p:nvSpPr>
        <p:spPr>
          <a:xfrm>
            <a:off x="1600200" y="2566510"/>
            <a:ext cx="16306054" cy="8053487"/>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837" b="1" i="0" u="none" strike="noStrike" cap="none" dirty="0">
                <a:solidFill>
                  <a:srgbClr val="051D40"/>
                </a:solidFill>
                <a:latin typeface="Cambria"/>
                <a:ea typeface="Cambria"/>
                <a:cs typeface="Cambria"/>
                <a:sym typeface="Cambria"/>
              </a:rPr>
              <a:t>(10) The Investor Education and protection Fund Authority shall initiate any action against a depository or participant or registrar to an issue and share transfer agent after prior consultation with the securities and Exchange Board of India.</a:t>
            </a:r>
            <a:endParaRPr dirty="0"/>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837" b="1" i="0" u="none" strike="noStrike" cap="none" dirty="0">
                <a:solidFill>
                  <a:srgbClr val="051D40"/>
                </a:solidFill>
                <a:latin typeface="Cambria"/>
                <a:ea typeface="Cambria"/>
                <a:cs typeface="Cambria"/>
                <a:sym typeface="Cambria"/>
              </a:rPr>
              <a:t>(11) This rule shall </a:t>
            </a:r>
            <a:r>
              <a:rPr lang="en-US" sz="2837" b="1" i="0" u="none" strike="noStrike" cap="none" dirty="0">
                <a:solidFill>
                  <a:srgbClr val="062A69"/>
                </a:solidFill>
                <a:latin typeface="Cambria"/>
                <a:ea typeface="Cambria"/>
                <a:cs typeface="Cambria"/>
                <a:sym typeface="Cambria"/>
              </a:rPr>
              <a:t>NOT APPLY</a:t>
            </a:r>
            <a:r>
              <a:rPr lang="en-US" sz="2837" b="1" i="0" u="none" strike="noStrike" cap="none" dirty="0">
                <a:solidFill>
                  <a:srgbClr val="051D40"/>
                </a:solidFill>
                <a:latin typeface="Cambria"/>
                <a:ea typeface="Cambria"/>
                <a:cs typeface="Cambria"/>
                <a:sym typeface="Cambria"/>
              </a:rPr>
              <a:t> to an unlisted public company which is:—</a:t>
            </a:r>
            <a:endParaRPr dirty="0"/>
          </a:p>
          <a:p>
            <a:pPr marL="0" marR="0" lvl="0" indent="0" algn="just" rtl="0">
              <a:lnSpc>
                <a:spcPct val="14000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837" b="1" i="0" u="none" strike="noStrike" cap="none" dirty="0">
                <a:solidFill>
                  <a:srgbClr val="062A69"/>
                </a:solidFill>
                <a:latin typeface="Cambria"/>
                <a:ea typeface="Cambria"/>
                <a:cs typeface="Cambria"/>
                <a:sym typeface="Cambria"/>
              </a:rPr>
              <a:t>(a) a </a:t>
            </a:r>
            <a:r>
              <a:rPr lang="en-US" sz="2837" b="1" i="0" u="none" strike="noStrike" cap="none" dirty="0" err="1">
                <a:solidFill>
                  <a:srgbClr val="062A69"/>
                </a:solidFill>
                <a:latin typeface="Cambria"/>
                <a:ea typeface="Cambria"/>
                <a:cs typeface="Cambria"/>
                <a:sym typeface="Cambria"/>
              </a:rPr>
              <a:t>Nidhi</a:t>
            </a:r>
            <a:r>
              <a:rPr lang="en-US" sz="2837" b="1" i="0" u="none" strike="noStrike" cap="none" dirty="0">
                <a:solidFill>
                  <a:srgbClr val="062A69"/>
                </a:solidFill>
                <a:latin typeface="Cambria"/>
                <a:ea typeface="Cambria"/>
                <a:cs typeface="Cambria"/>
                <a:sym typeface="Cambria"/>
              </a:rPr>
              <a:t>;</a:t>
            </a:r>
            <a:endParaRPr dirty="0"/>
          </a:p>
          <a:p>
            <a:pPr marL="0" marR="0" lvl="0" indent="0" algn="just" rtl="0">
              <a:lnSpc>
                <a:spcPct val="140007"/>
              </a:lnSpc>
              <a:spcBef>
                <a:spcPts val="0"/>
              </a:spcBef>
              <a:spcAft>
                <a:spcPts val="0"/>
              </a:spcAft>
              <a:buNone/>
            </a:pPr>
            <a:r>
              <a:rPr lang="en-US" sz="2837" b="1" i="0" u="none" strike="noStrike" cap="none" dirty="0">
                <a:solidFill>
                  <a:srgbClr val="062A69"/>
                </a:solidFill>
                <a:latin typeface="Cambria"/>
                <a:ea typeface="Cambria"/>
                <a:cs typeface="Cambria"/>
                <a:sym typeface="Cambria"/>
              </a:rPr>
              <a:t>(b) a Government company or</a:t>
            </a:r>
            <a:endParaRPr dirty="0"/>
          </a:p>
          <a:p>
            <a:pPr marL="0" marR="0" lvl="0" indent="0" algn="just" rtl="0">
              <a:lnSpc>
                <a:spcPct val="140007"/>
              </a:lnSpc>
              <a:spcBef>
                <a:spcPts val="0"/>
              </a:spcBef>
              <a:spcAft>
                <a:spcPts val="0"/>
              </a:spcAft>
              <a:buNone/>
            </a:pPr>
            <a:r>
              <a:rPr lang="en-US" sz="2837" b="1" i="0" u="none" strike="noStrike" cap="none" dirty="0">
                <a:solidFill>
                  <a:srgbClr val="062A69"/>
                </a:solidFill>
                <a:latin typeface="Cambria"/>
                <a:ea typeface="Cambria"/>
                <a:cs typeface="Cambria"/>
                <a:sym typeface="Cambria"/>
              </a:rPr>
              <a:t>(c) a wholly owned subsidiary</a:t>
            </a:r>
            <a:endParaRPr dirty="0"/>
          </a:p>
          <a:p>
            <a:pPr marL="0" marR="0" lvl="0" indent="0" algn="just" rtl="0">
              <a:lnSpc>
                <a:spcPct val="14000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62A69"/>
              </a:solidFill>
              <a:latin typeface="Cambria"/>
              <a:ea typeface="Cambria"/>
              <a:cs typeface="Cambria"/>
              <a:sym typeface="Cambria"/>
            </a:endParaRPr>
          </a:p>
        </p:txBody>
      </p:sp>
      <p:sp>
        <p:nvSpPr>
          <p:cNvPr id="259" name="Google Shape;259;p13"/>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formerly introduced Rule 9A...</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63"/>
        <p:cNvGrpSpPr/>
        <p:nvPr/>
      </p:nvGrpSpPr>
      <p:grpSpPr>
        <a:xfrm>
          <a:off x="0" y="0"/>
          <a:ext cx="0" cy="0"/>
          <a:chOff x="0" y="0"/>
          <a:chExt cx="0" cy="0"/>
        </a:xfrm>
      </p:grpSpPr>
      <p:grpSp>
        <p:nvGrpSpPr>
          <p:cNvPr id="264" name="Google Shape;264;p14"/>
          <p:cNvGrpSpPr/>
          <p:nvPr/>
        </p:nvGrpSpPr>
        <p:grpSpPr>
          <a:xfrm>
            <a:off x="-2123887" y="-2346523"/>
            <a:ext cx="4693046" cy="4693046"/>
            <a:chOff x="0" y="0"/>
            <a:chExt cx="812800" cy="812800"/>
          </a:xfrm>
        </p:grpSpPr>
        <p:sp>
          <p:nvSpPr>
            <p:cNvPr id="265" name="Google Shape;26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7" name="Google Shape;267;p14"/>
          <p:cNvSpPr txBox="1"/>
          <p:nvPr/>
        </p:nvSpPr>
        <p:spPr>
          <a:xfrm>
            <a:off x="1524000" y="2566510"/>
            <a:ext cx="16382254" cy="3663888"/>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3239" b="1" i="0" u="none" strike="noStrike" cap="none" dirty="0">
                <a:solidFill>
                  <a:srgbClr val="051D40"/>
                </a:solidFill>
                <a:latin typeface="Cambria"/>
                <a:ea typeface="Cambria"/>
                <a:cs typeface="Cambria"/>
                <a:sym typeface="Cambria"/>
              </a:rPr>
              <a:t>On </a:t>
            </a:r>
            <a:r>
              <a:rPr lang="en-US" sz="3239" b="1" i="0" u="none" strike="noStrike" cap="none" dirty="0">
                <a:solidFill>
                  <a:srgbClr val="0070C0"/>
                </a:solidFill>
                <a:latin typeface="Cambria"/>
                <a:ea typeface="Cambria"/>
                <a:cs typeface="Cambria"/>
                <a:sym typeface="Cambria"/>
              </a:rPr>
              <a:t>October 27, 2023, </a:t>
            </a:r>
            <a:r>
              <a:rPr lang="en-US" sz="3239" b="1" i="0" u="none" strike="noStrike" cap="none" dirty="0">
                <a:solidFill>
                  <a:srgbClr val="051D40"/>
                </a:solidFill>
                <a:latin typeface="Cambria"/>
                <a:ea typeface="Cambria"/>
                <a:cs typeface="Cambria"/>
                <a:sym typeface="Cambria"/>
              </a:rPr>
              <a:t>the Ministry of Corporate Affairs notified the Companies (Prospectus and Allotment of Securities) Second Amendment Rules, 2023, causing a major stir amongst Companies and Professionals. </a:t>
            </a:r>
            <a:endParaRPr dirty="0"/>
          </a:p>
          <a:p>
            <a:pPr marL="0" marR="0" lvl="0" indent="0" algn="l" rtl="0">
              <a:lnSpc>
                <a:spcPct val="105341"/>
              </a:lnSpc>
              <a:spcBef>
                <a:spcPts val="0"/>
              </a:spcBef>
              <a:spcAft>
                <a:spcPts val="0"/>
              </a:spcAft>
              <a:buNone/>
            </a:pPr>
            <a:endParaRPr sz="3239" b="1" i="0" u="none" strike="noStrike" cap="none" dirty="0">
              <a:solidFill>
                <a:srgbClr val="051D40"/>
              </a:solidFill>
              <a:latin typeface="Cambria"/>
              <a:ea typeface="Cambria"/>
              <a:cs typeface="Cambria"/>
              <a:sym typeface="Cambria"/>
            </a:endParaRPr>
          </a:p>
          <a:p>
            <a:pPr marL="0" marR="0" lvl="0" indent="0" algn="l" rtl="0">
              <a:lnSpc>
                <a:spcPct val="105341"/>
              </a:lnSpc>
              <a:spcBef>
                <a:spcPts val="0"/>
              </a:spcBef>
              <a:spcAft>
                <a:spcPts val="0"/>
              </a:spcAft>
              <a:buNone/>
            </a:pPr>
            <a:endParaRPr sz="3239" b="1" i="0" u="none" strike="noStrike" cap="none" dirty="0">
              <a:solidFill>
                <a:srgbClr val="051D40"/>
              </a:solidFill>
              <a:latin typeface="Cambria"/>
              <a:ea typeface="Cambria"/>
              <a:cs typeface="Cambria"/>
              <a:sym typeface="Cambria"/>
            </a:endParaRPr>
          </a:p>
          <a:p>
            <a:pPr marL="0" marR="0" lvl="0" indent="0" algn="l" rtl="0">
              <a:lnSpc>
                <a:spcPct val="105341"/>
              </a:lnSpc>
              <a:spcBef>
                <a:spcPts val="0"/>
              </a:spcBef>
              <a:spcAft>
                <a:spcPts val="0"/>
              </a:spcAft>
              <a:buNone/>
            </a:pPr>
            <a:endParaRPr sz="3239" b="1" i="0" u="none" strike="noStrike" cap="none" dirty="0">
              <a:solidFill>
                <a:srgbClr val="051D40"/>
              </a:solidFill>
              <a:latin typeface="Cambria"/>
              <a:ea typeface="Cambria"/>
              <a:cs typeface="Cambria"/>
              <a:sym typeface="Cambria"/>
            </a:endParaRPr>
          </a:p>
        </p:txBody>
      </p:sp>
      <p:sp>
        <p:nvSpPr>
          <p:cNvPr id="268" name="Google Shape;268;p14"/>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newly introduced Rule 9B.... </a:t>
            </a:r>
            <a:endParaRPr b="1" dirty="0"/>
          </a:p>
        </p:txBody>
      </p:sp>
      <p:sp>
        <p:nvSpPr>
          <p:cNvPr id="269" name="Google Shape;269;p14"/>
          <p:cNvSpPr txBox="1"/>
          <p:nvPr/>
        </p:nvSpPr>
        <p:spPr>
          <a:xfrm>
            <a:off x="1505803" y="5671181"/>
            <a:ext cx="16509242" cy="4364913"/>
          </a:xfrm>
          <a:prstGeom prst="rect">
            <a:avLst/>
          </a:prstGeom>
          <a:noFill/>
          <a:ln>
            <a:noFill/>
          </a:ln>
        </p:spPr>
        <p:txBody>
          <a:bodyPr spcFirstLastPara="1" wrap="square" lIns="0" tIns="0" rIns="0" bIns="0" anchor="t" anchorCtr="0">
            <a:spAutoFit/>
          </a:bodyPr>
          <a:lstStyle/>
          <a:p>
            <a:pPr marL="0" marR="0" lvl="0" indent="0" algn="just" rtl="0">
              <a:lnSpc>
                <a:spcPct val="140026"/>
              </a:lnSpc>
              <a:spcBef>
                <a:spcPts val="0"/>
              </a:spcBef>
              <a:spcAft>
                <a:spcPts val="0"/>
              </a:spcAft>
              <a:buNone/>
            </a:pPr>
            <a:r>
              <a:rPr lang="en-US" sz="3200" b="1" i="0" u="none" strike="noStrike" cap="none" dirty="0">
                <a:solidFill>
                  <a:srgbClr val="000000"/>
                </a:solidFill>
                <a:latin typeface="Cambria"/>
                <a:ea typeface="Cambria"/>
                <a:cs typeface="Cambria"/>
                <a:sym typeface="Cambria"/>
              </a:rPr>
              <a:t>Every Private Company, OTHER THAN Small Company, is now required to ensure compliance with the provisions of Rule 9B. </a:t>
            </a:r>
            <a:endParaRPr sz="3200" dirty="0"/>
          </a:p>
          <a:p>
            <a:pPr marL="0" marR="0" lvl="0" indent="0" algn="just" rtl="0">
              <a:lnSpc>
                <a:spcPct val="140026"/>
              </a:lnSpc>
              <a:spcBef>
                <a:spcPts val="0"/>
              </a:spcBef>
              <a:spcAft>
                <a:spcPts val="0"/>
              </a:spcAft>
              <a:buNone/>
            </a:pPr>
            <a:endParaRPr sz="3200" b="1" i="0" u="none" strike="noStrike" cap="none" dirty="0">
              <a:solidFill>
                <a:srgbClr val="000000"/>
              </a:solidFill>
              <a:latin typeface="Cambria"/>
              <a:ea typeface="Cambria"/>
              <a:cs typeface="Cambria"/>
              <a:sym typeface="Cambria"/>
            </a:endParaRPr>
          </a:p>
          <a:p>
            <a:pPr marL="0" marR="0" lvl="0" indent="0" algn="just" rtl="0">
              <a:lnSpc>
                <a:spcPct val="140026"/>
              </a:lnSpc>
              <a:spcBef>
                <a:spcPts val="0"/>
              </a:spcBef>
              <a:spcAft>
                <a:spcPts val="0"/>
              </a:spcAft>
              <a:buNone/>
            </a:pPr>
            <a:r>
              <a:rPr lang="en-US" sz="3200" b="1" i="0" u="none" strike="noStrike" cap="none" dirty="0">
                <a:solidFill>
                  <a:srgbClr val="01237D"/>
                </a:solidFill>
                <a:latin typeface="Cambria"/>
                <a:ea typeface="Cambria"/>
                <a:cs typeface="Cambria"/>
                <a:sym typeface="Cambria"/>
              </a:rPr>
              <a:t>However, specific exemption has been granted to Government Companies. </a:t>
            </a:r>
            <a:endParaRPr sz="3200" dirty="0"/>
          </a:p>
          <a:p>
            <a:pPr marL="0" marR="0" lvl="0" indent="0" algn="just" rtl="0">
              <a:lnSpc>
                <a:spcPct val="140026"/>
              </a:lnSpc>
              <a:spcBef>
                <a:spcPts val="0"/>
              </a:spcBef>
              <a:spcAft>
                <a:spcPts val="0"/>
              </a:spcAft>
              <a:buNone/>
            </a:pPr>
            <a:endParaRPr sz="3730" b="1" i="0" u="none" strike="noStrike" cap="none" dirty="0">
              <a:solidFill>
                <a:srgbClr val="01237D"/>
              </a:solidFill>
              <a:latin typeface="Cambria"/>
              <a:ea typeface="Cambria"/>
              <a:cs typeface="Cambria"/>
              <a:sym typeface="Cambria"/>
            </a:endParaRPr>
          </a:p>
          <a:p>
            <a:pPr marL="0" marR="0" lvl="0" indent="0" algn="just" rtl="0">
              <a:lnSpc>
                <a:spcPct val="140026"/>
              </a:lnSpc>
              <a:spcBef>
                <a:spcPts val="0"/>
              </a:spcBef>
              <a:spcAft>
                <a:spcPts val="0"/>
              </a:spcAft>
              <a:buNone/>
            </a:pPr>
            <a:endParaRPr sz="3730" b="1" i="0" u="none" strike="noStrike" cap="none" dirty="0">
              <a:solidFill>
                <a:srgbClr val="01237D"/>
              </a:solidFill>
              <a:latin typeface="Cambria"/>
              <a:ea typeface="Cambria"/>
              <a:cs typeface="Cambria"/>
              <a:sym typeface="Cambria"/>
            </a:endParaRPr>
          </a:p>
        </p:txBody>
      </p:sp>
      <p:sp>
        <p:nvSpPr>
          <p:cNvPr id="270" name="Google Shape;270;p14"/>
          <p:cNvSpPr txBox="1"/>
          <p:nvPr/>
        </p:nvSpPr>
        <p:spPr>
          <a:xfrm>
            <a:off x="1524000" y="4719664"/>
            <a:ext cx="12127684" cy="663291"/>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3886" b="1" i="0" u="none" strike="noStrike" cap="none" dirty="0">
                <a:solidFill>
                  <a:srgbClr val="051D40"/>
                </a:solidFill>
                <a:latin typeface="Open Sans ExtraBold"/>
                <a:ea typeface="Open Sans ExtraBold"/>
                <a:cs typeface="Open Sans ExtraBold"/>
                <a:sym typeface="Open Sans ExtraBold"/>
              </a:rPr>
              <a:t>Understanding the Applicability?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74"/>
        <p:cNvGrpSpPr/>
        <p:nvPr/>
      </p:nvGrpSpPr>
      <p:grpSpPr>
        <a:xfrm>
          <a:off x="0" y="0"/>
          <a:ext cx="0" cy="0"/>
          <a:chOff x="0" y="0"/>
          <a:chExt cx="0" cy="0"/>
        </a:xfrm>
      </p:grpSpPr>
      <p:grpSp>
        <p:nvGrpSpPr>
          <p:cNvPr id="275" name="Google Shape;275;p15"/>
          <p:cNvGrpSpPr/>
          <p:nvPr/>
        </p:nvGrpSpPr>
        <p:grpSpPr>
          <a:xfrm>
            <a:off x="-2123887" y="-2346523"/>
            <a:ext cx="4693046" cy="4693046"/>
            <a:chOff x="0" y="0"/>
            <a:chExt cx="812800" cy="812800"/>
          </a:xfrm>
        </p:grpSpPr>
        <p:sp>
          <p:nvSpPr>
            <p:cNvPr id="276" name="Google Shape;276;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8" name="Google Shape;278;p15"/>
          <p:cNvSpPr txBox="1"/>
          <p:nvPr/>
        </p:nvSpPr>
        <p:spPr>
          <a:xfrm>
            <a:off x="765913" y="2756044"/>
            <a:ext cx="17522087" cy="6834921"/>
          </a:xfrm>
          <a:prstGeom prst="rect">
            <a:avLst/>
          </a:prstGeom>
          <a:noFill/>
          <a:ln>
            <a:noFill/>
          </a:ln>
        </p:spPr>
        <p:txBody>
          <a:bodyPr spcFirstLastPara="1" wrap="square" lIns="0" tIns="0" rIns="0" bIns="0" anchor="t" anchorCtr="0">
            <a:spAutoFit/>
          </a:bodyPr>
          <a:lstStyle/>
          <a:p>
            <a:pPr marL="0" marR="0" lvl="0" indent="0" algn="l" rtl="0">
              <a:lnSpc>
                <a:spcPct val="140020"/>
              </a:lnSpc>
              <a:spcBef>
                <a:spcPts val="0"/>
              </a:spcBef>
              <a:spcAft>
                <a:spcPts val="0"/>
              </a:spcAft>
              <a:buNone/>
            </a:pPr>
            <a:r>
              <a:rPr lang="en-US" sz="3908" b="1" i="0" u="none" strike="noStrike" cap="none">
                <a:solidFill>
                  <a:srgbClr val="145DA0"/>
                </a:solidFill>
                <a:latin typeface="Cambria"/>
                <a:ea typeface="Cambria"/>
                <a:cs typeface="Cambria"/>
                <a:sym typeface="Cambria"/>
              </a:rPr>
              <a:t>Now, there exists a dispute as to whether such applicability shall extend to:</a:t>
            </a:r>
            <a:endParaRPr/>
          </a:p>
          <a:p>
            <a:pPr marL="0" marR="0" lvl="0" indent="0" algn="l" rtl="0">
              <a:lnSpc>
                <a:spcPct val="140020"/>
              </a:lnSpc>
              <a:spcBef>
                <a:spcPts val="0"/>
              </a:spcBef>
              <a:spcAft>
                <a:spcPts val="0"/>
              </a:spcAft>
              <a:buNone/>
            </a:pPr>
            <a:endParaRPr sz="3908" b="1" i="0" u="none" strike="noStrike" cap="none">
              <a:solidFill>
                <a:srgbClr val="145DA0"/>
              </a:solidFill>
              <a:latin typeface="Cambria"/>
              <a:ea typeface="Cambria"/>
              <a:cs typeface="Cambria"/>
              <a:sym typeface="Cambria"/>
            </a:endParaRPr>
          </a:p>
          <a:p>
            <a:pPr marL="0" marR="0" lvl="0" indent="0" algn="l" rtl="0">
              <a:lnSpc>
                <a:spcPct val="140020"/>
              </a:lnSpc>
              <a:spcBef>
                <a:spcPts val="0"/>
              </a:spcBef>
              <a:spcAft>
                <a:spcPts val="0"/>
              </a:spcAft>
              <a:buNone/>
            </a:pPr>
            <a:r>
              <a:rPr lang="en-US" sz="3908" b="1" i="0" u="none" strike="noStrike" cap="none">
                <a:solidFill>
                  <a:srgbClr val="000000"/>
                </a:solidFill>
                <a:latin typeface="Cambria"/>
                <a:ea typeface="Cambria"/>
                <a:cs typeface="Cambria"/>
                <a:sym typeface="Cambria"/>
              </a:rPr>
              <a:t>a. Section 8 Companies, </a:t>
            </a:r>
            <a:endParaRPr/>
          </a:p>
          <a:p>
            <a:pPr marL="0" marR="0" lvl="0" indent="0" algn="l" rtl="0">
              <a:lnSpc>
                <a:spcPct val="140020"/>
              </a:lnSpc>
              <a:spcBef>
                <a:spcPts val="0"/>
              </a:spcBef>
              <a:spcAft>
                <a:spcPts val="0"/>
              </a:spcAft>
              <a:buNone/>
            </a:pPr>
            <a:endParaRPr sz="3908" b="1" i="0" u="none" strike="noStrike" cap="none">
              <a:solidFill>
                <a:srgbClr val="000000"/>
              </a:solidFill>
              <a:latin typeface="Cambria"/>
              <a:ea typeface="Cambria"/>
              <a:cs typeface="Cambria"/>
              <a:sym typeface="Cambria"/>
            </a:endParaRPr>
          </a:p>
          <a:p>
            <a:pPr marL="0" marR="0" lvl="0" indent="0" algn="l" rtl="0">
              <a:lnSpc>
                <a:spcPct val="140020"/>
              </a:lnSpc>
              <a:spcBef>
                <a:spcPts val="0"/>
              </a:spcBef>
              <a:spcAft>
                <a:spcPts val="0"/>
              </a:spcAft>
              <a:buNone/>
            </a:pPr>
            <a:r>
              <a:rPr lang="en-US" sz="3908" b="1" i="0" u="none" strike="noStrike" cap="none">
                <a:solidFill>
                  <a:srgbClr val="000000"/>
                </a:solidFill>
                <a:latin typeface="Cambria"/>
                <a:ea typeface="Cambria"/>
                <a:cs typeface="Cambria"/>
                <a:sym typeface="Cambria"/>
              </a:rPr>
              <a:t>b. Private Companies which are holding/ subsidiaries of other Private  Companies, </a:t>
            </a:r>
            <a:endParaRPr/>
          </a:p>
          <a:p>
            <a:pPr marL="0" marR="0" lvl="0" indent="0" algn="l" rtl="0">
              <a:lnSpc>
                <a:spcPct val="140020"/>
              </a:lnSpc>
              <a:spcBef>
                <a:spcPts val="0"/>
              </a:spcBef>
              <a:spcAft>
                <a:spcPts val="0"/>
              </a:spcAft>
              <a:buNone/>
            </a:pPr>
            <a:endParaRPr sz="3908" b="1" i="0" u="none" strike="noStrike" cap="none">
              <a:solidFill>
                <a:srgbClr val="000000"/>
              </a:solidFill>
              <a:latin typeface="Cambria"/>
              <a:ea typeface="Cambria"/>
              <a:cs typeface="Cambria"/>
              <a:sym typeface="Cambria"/>
            </a:endParaRPr>
          </a:p>
          <a:p>
            <a:pPr marL="0" marR="0" lvl="0" indent="0" algn="l" rtl="0">
              <a:lnSpc>
                <a:spcPct val="140020"/>
              </a:lnSpc>
              <a:spcBef>
                <a:spcPts val="0"/>
              </a:spcBef>
              <a:spcAft>
                <a:spcPts val="0"/>
              </a:spcAft>
              <a:buNone/>
            </a:pPr>
            <a:r>
              <a:rPr lang="en-US" sz="3908" b="1" i="0" u="none" strike="noStrike" cap="none">
                <a:solidFill>
                  <a:srgbClr val="000000"/>
                </a:solidFill>
                <a:latin typeface="Cambria"/>
                <a:ea typeface="Cambria"/>
                <a:cs typeface="Cambria"/>
                <a:sym typeface="Cambria"/>
              </a:rPr>
              <a:t>c. Private Companies, which are subsidiaries of Public Companies, and,  </a:t>
            </a:r>
            <a:endParaRPr/>
          </a:p>
          <a:p>
            <a:pPr marL="0" marR="0" lvl="0" indent="0" algn="l" rtl="0">
              <a:lnSpc>
                <a:spcPct val="140020"/>
              </a:lnSpc>
              <a:spcBef>
                <a:spcPts val="0"/>
              </a:spcBef>
              <a:spcAft>
                <a:spcPts val="0"/>
              </a:spcAft>
              <a:buNone/>
            </a:pPr>
            <a:endParaRPr sz="3908" b="1" i="0" u="none" strike="noStrike" cap="none">
              <a:solidFill>
                <a:srgbClr val="000000"/>
              </a:solidFill>
              <a:latin typeface="Cambria"/>
              <a:ea typeface="Cambria"/>
              <a:cs typeface="Cambria"/>
              <a:sym typeface="Cambria"/>
            </a:endParaRPr>
          </a:p>
          <a:p>
            <a:pPr marL="0" marR="0" lvl="0" indent="0" algn="l" rtl="0">
              <a:lnSpc>
                <a:spcPct val="140020"/>
              </a:lnSpc>
              <a:spcBef>
                <a:spcPts val="0"/>
              </a:spcBef>
              <a:spcAft>
                <a:spcPts val="0"/>
              </a:spcAft>
              <a:buNone/>
            </a:pPr>
            <a:r>
              <a:rPr lang="en-US" sz="3908" b="1" i="0" u="none" strike="noStrike" cap="none">
                <a:solidFill>
                  <a:srgbClr val="000000"/>
                </a:solidFill>
                <a:latin typeface="Cambria"/>
                <a:ea typeface="Cambria"/>
                <a:cs typeface="Cambria"/>
                <a:sym typeface="Cambria"/>
              </a:rPr>
              <a:t>d. </a:t>
            </a:r>
            <a:r>
              <a:rPr lang="en-US" sz="3908" b="0" i="0" u="none" strike="noStrike" cap="none">
                <a:solidFill>
                  <a:srgbClr val="000000"/>
                </a:solidFill>
                <a:latin typeface="Cambria"/>
                <a:ea typeface="Cambria"/>
                <a:cs typeface="Cambria"/>
                <a:sym typeface="Cambria"/>
              </a:rPr>
              <a:t> </a:t>
            </a:r>
            <a:r>
              <a:rPr lang="en-US" sz="3908" b="1" i="0" u="none" strike="noStrike" cap="none">
                <a:solidFill>
                  <a:srgbClr val="000000"/>
                </a:solidFill>
                <a:latin typeface="Cambria"/>
                <a:ea typeface="Cambria"/>
                <a:cs typeface="Cambria"/>
                <a:sym typeface="Cambria"/>
              </a:rPr>
              <a:t>Wholly Owned Subsidiaries of such Private Companies?</a:t>
            </a:r>
            <a:endParaRPr/>
          </a:p>
        </p:txBody>
      </p:sp>
      <p:sp>
        <p:nvSpPr>
          <p:cNvPr id="279" name="Google Shape;279;p15"/>
          <p:cNvSpPr txBox="1"/>
          <p:nvPr/>
        </p:nvSpPr>
        <p:spPr>
          <a:xfrm>
            <a:off x="3094565" y="492696"/>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newly introduced Rule 9B.... </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83"/>
        <p:cNvGrpSpPr/>
        <p:nvPr/>
      </p:nvGrpSpPr>
      <p:grpSpPr>
        <a:xfrm>
          <a:off x="0" y="0"/>
          <a:ext cx="0" cy="0"/>
          <a:chOff x="0" y="0"/>
          <a:chExt cx="0" cy="0"/>
        </a:xfrm>
      </p:grpSpPr>
      <p:grpSp>
        <p:nvGrpSpPr>
          <p:cNvPr id="284" name="Google Shape;284;p16"/>
          <p:cNvGrpSpPr/>
          <p:nvPr/>
        </p:nvGrpSpPr>
        <p:grpSpPr>
          <a:xfrm>
            <a:off x="-2123887" y="-2346523"/>
            <a:ext cx="4693046" cy="4693046"/>
            <a:chOff x="0" y="0"/>
            <a:chExt cx="812800" cy="812800"/>
          </a:xfrm>
        </p:grpSpPr>
        <p:sp>
          <p:nvSpPr>
            <p:cNvPr id="285" name="Google Shape;285;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7" name="Google Shape;287;p16"/>
          <p:cNvSpPr txBox="1"/>
          <p:nvPr/>
        </p:nvSpPr>
        <p:spPr>
          <a:xfrm>
            <a:off x="2429437" y="1670974"/>
            <a:ext cx="16158814" cy="3500958"/>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US" sz="3322" b="0" i="0" u="none" strike="noStrike" cap="none" dirty="0">
                <a:solidFill>
                  <a:srgbClr val="145DA0"/>
                </a:solidFill>
                <a:latin typeface="Cambria"/>
                <a:ea typeface="Cambria"/>
                <a:cs typeface="Cambria"/>
                <a:sym typeface="Cambria"/>
              </a:rPr>
              <a:t>E</a:t>
            </a:r>
            <a:r>
              <a:rPr lang="en-US" sz="3322" b="1" i="0" u="none" strike="noStrike" cap="none" dirty="0">
                <a:solidFill>
                  <a:srgbClr val="145DA0"/>
                </a:solidFill>
                <a:latin typeface="Cambria"/>
                <a:ea typeface="Cambria"/>
                <a:cs typeface="Cambria"/>
                <a:sym typeface="Cambria"/>
              </a:rPr>
              <a:t>very Private Company, other than a Small Company, shall be required to: </a:t>
            </a:r>
            <a:endParaRPr dirty="0"/>
          </a:p>
          <a:p>
            <a:pPr marL="0" marR="0" lvl="0" indent="0" algn="just" rtl="0">
              <a:lnSpc>
                <a:spcPct val="123148"/>
              </a:lnSpc>
              <a:spcBef>
                <a:spcPts val="0"/>
              </a:spcBef>
              <a:spcAft>
                <a:spcPts val="0"/>
              </a:spcAft>
              <a:buNone/>
            </a:pPr>
            <a:endParaRPr sz="3322" b="1" i="0" u="none" strike="noStrike" cap="none" dirty="0">
              <a:solidFill>
                <a:srgbClr val="145DA0"/>
              </a:solidFill>
              <a:latin typeface="Cambria"/>
              <a:ea typeface="Cambria"/>
              <a:cs typeface="Cambria"/>
              <a:sym typeface="Cambria"/>
            </a:endParaRPr>
          </a:p>
          <a:p>
            <a:pPr marL="0" marR="0" lvl="0" indent="0" algn="just" rtl="0">
              <a:lnSpc>
                <a:spcPct val="140006"/>
              </a:lnSpc>
              <a:spcBef>
                <a:spcPts val="0"/>
              </a:spcBef>
              <a:spcAft>
                <a:spcPts val="0"/>
              </a:spcAft>
              <a:buNone/>
            </a:pPr>
            <a:r>
              <a:rPr lang="en-US" sz="2922" b="1" i="0" u="none" strike="noStrike" cap="none" dirty="0">
                <a:solidFill>
                  <a:srgbClr val="051D40"/>
                </a:solidFill>
                <a:latin typeface="Cambria"/>
                <a:ea typeface="Cambria"/>
                <a:cs typeface="Cambria"/>
                <a:sym typeface="Cambria"/>
              </a:rPr>
              <a:t>a) Issue securities ONLY in Dematerialized Form. </a:t>
            </a:r>
            <a:endParaRPr dirty="0"/>
          </a:p>
          <a:p>
            <a:pPr marL="0" marR="0" lvl="0" indent="0" algn="just" rtl="0">
              <a:lnSpc>
                <a:spcPct val="140006"/>
              </a:lnSpc>
              <a:spcBef>
                <a:spcPts val="0"/>
              </a:spcBef>
              <a:spcAft>
                <a:spcPts val="0"/>
              </a:spcAft>
              <a:buNone/>
            </a:pPr>
            <a:endParaRPr sz="2922" b="1" i="0" u="none" strike="noStrike" cap="none" dirty="0">
              <a:solidFill>
                <a:srgbClr val="051D40"/>
              </a:solidFill>
              <a:latin typeface="Cambria"/>
              <a:ea typeface="Cambria"/>
              <a:cs typeface="Cambria"/>
              <a:sym typeface="Cambria"/>
            </a:endParaRPr>
          </a:p>
          <a:p>
            <a:pPr marL="0" marR="0" lvl="0" indent="0" algn="just" rtl="0">
              <a:lnSpc>
                <a:spcPct val="140006"/>
              </a:lnSpc>
              <a:spcBef>
                <a:spcPts val="0"/>
              </a:spcBef>
              <a:spcAft>
                <a:spcPts val="0"/>
              </a:spcAft>
              <a:buNone/>
            </a:pPr>
            <a:r>
              <a:rPr lang="en-US" sz="2922" b="1" i="0" u="none" strike="noStrike" cap="none" dirty="0">
                <a:solidFill>
                  <a:srgbClr val="051D40"/>
                </a:solidFill>
                <a:latin typeface="Cambria"/>
                <a:ea typeface="Cambria"/>
                <a:cs typeface="Cambria"/>
                <a:sym typeface="Cambria"/>
              </a:rPr>
              <a:t>b) Facilitate Dematerialization of ALL its Existing Securities. </a:t>
            </a:r>
            <a:endParaRPr dirty="0"/>
          </a:p>
          <a:p>
            <a:pPr marL="0" marR="0" lvl="0" indent="0" algn="l" rtl="0">
              <a:lnSpc>
                <a:spcPct val="104654"/>
              </a:lnSpc>
              <a:spcBef>
                <a:spcPts val="0"/>
              </a:spcBef>
              <a:spcAft>
                <a:spcPts val="0"/>
              </a:spcAft>
              <a:buNone/>
            </a:pPr>
            <a:endParaRPr sz="2922" b="1" i="0" u="none" strike="noStrike" cap="none" dirty="0">
              <a:solidFill>
                <a:srgbClr val="051D40"/>
              </a:solidFill>
              <a:latin typeface="Cambria"/>
              <a:ea typeface="Cambria"/>
              <a:cs typeface="Cambria"/>
              <a:sym typeface="Cambria"/>
            </a:endParaRPr>
          </a:p>
          <a:p>
            <a:pPr marL="0" marR="0" lvl="0" indent="0" algn="l" rtl="0">
              <a:lnSpc>
                <a:spcPct val="104654"/>
              </a:lnSpc>
              <a:spcBef>
                <a:spcPts val="0"/>
              </a:spcBef>
              <a:spcAft>
                <a:spcPts val="0"/>
              </a:spcAft>
              <a:buNone/>
            </a:pPr>
            <a:endParaRPr sz="2922" b="1" i="0" u="none" strike="noStrike" cap="none" dirty="0">
              <a:solidFill>
                <a:srgbClr val="051D40"/>
              </a:solidFill>
              <a:latin typeface="Cambria"/>
              <a:ea typeface="Cambria"/>
              <a:cs typeface="Cambria"/>
              <a:sym typeface="Cambria"/>
            </a:endParaRPr>
          </a:p>
        </p:txBody>
      </p:sp>
      <p:sp>
        <p:nvSpPr>
          <p:cNvPr id="288" name="Google Shape;288;p16"/>
          <p:cNvSpPr txBox="1"/>
          <p:nvPr/>
        </p:nvSpPr>
        <p:spPr>
          <a:xfrm>
            <a:off x="3456265" y="411430"/>
            <a:ext cx="11527540" cy="115672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369" b="1" i="0" u="none" strike="noStrike" cap="none" dirty="0">
                <a:solidFill>
                  <a:srgbClr val="000000"/>
                </a:solidFill>
                <a:sym typeface="Arial"/>
              </a:rPr>
              <a:t>What does the Rule entail?</a:t>
            </a:r>
            <a:endParaRPr b="1" dirty="0"/>
          </a:p>
        </p:txBody>
      </p:sp>
      <p:sp>
        <p:nvSpPr>
          <p:cNvPr id="289" name="Google Shape;289;p16"/>
          <p:cNvSpPr txBox="1"/>
          <p:nvPr/>
        </p:nvSpPr>
        <p:spPr>
          <a:xfrm>
            <a:off x="2278345" y="6158782"/>
            <a:ext cx="15759127" cy="6680996"/>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2800" b="1" i="0" u="none" strike="noStrike" cap="none" dirty="0">
                <a:solidFill>
                  <a:srgbClr val="000000"/>
                </a:solidFill>
                <a:latin typeface="Cambria"/>
                <a:ea typeface="Cambria"/>
                <a:cs typeface="Cambria"/>
                <a:sym typeface="Cambria"/>
              </a:rPr>
              <a:t>Any Company, not a Small Company as on March 31, 2023, or in the subsequent financial years, shall ensure compliance with the provisions of these Rules </a:t>
            </a:r>
            <a:r>
              <a:rPr lang="en-US" sz="2800" b="1" i="0" u="none" strike="noStrike" cap="none" dirty="0">
                <a:solidFill>
                  <a:srgbClr val="01237D"/>
                </a:solidFill>
                <a:latin typeface="Cambria"/>
                <a:ea typeface="Cambria"/>
                <a:cs typeface="Cambria"/>
                <a:sym typeface="Cambria"/>
              </a:rPr>
              <a:t>by September 30, 2024</a:t>
            </a:r>
            <a:endParaRPr sz="2800" dirty="0"/>
          </a:p>
          <a:p>
            <a:pPr marL="0" marR="0" lvl="0" indent="0" algn="just" rtl="0">
              <a:lnSpc>
                <a:spcPct val="153182"/>
              </a:lnSpc>
              <a:spcBef>
                <a:spcPts val="0"/>
              </a:spcBef>
              <a:spcAft>
                <a:spcPts val="0"/>
              </a:spcAft>
              <a:buNone/>
            </a:pPr>
            <a:endParaRPr sz="3189" b="1" i="0" u="none" strike="noStrike" cap="none" dirty="0">
              <a:solidFill>
                <a:srgbClr val="01237D"/>
              </a:solidFill>
              <a:latin typeface="Cambria"/>
              <a:ea typeface="Cambria"/>
              <a:cs typeface="Cambria"/>
              <a:sym typeface="Cambria"/>
            </a:endParaRPr>
          </a:p>
          <a:p>
            <a:pPr marL="0" marR="0" lvl="0" indent="0" algn="just" rtl="0">
              <a:lnSpc>
                <a:spcPct val="140011"/>
              </a:lnSpc>
              <a:spcBef>
                <a:spcPts val="0"/>
              </a:spcBef>
              <a:spcAft>
                <a:spcPts val="0"/>
              </a:spcAft>
              <a:buNone/>
            </a:pPr>
            <a:r>
              <a:rPr lang="en-US" sz="3489" b="1" i="0" u="none" strike="noStrike" cap="none" dirty="0">
                <a:solidFill>
                  <a:srgbClr val="01237D"/>
                </a:solidFill>
                <a:latin typeface="Cambria"/>
                <a:ea typeface="Cambria"/>
                <a:cs typeface="Cambria"/>
                <a:sym typeface="Cambria"/>
              </a:rPr>
              <a:t>Q. What if a Company was initially a Small Company on March 31, 2023, and during the year, breaches the turnover limit ?</a:t>
            </a:r>
            <a:endParaRPr dirty="0"/>
          </a:p>
          <a:p>
            <a:pPr marL="0" marR="0" lvl="0" indent="0" algn="just" rtl="0">
              <a:lnSpc>
                <a:spcPct val="140013"/>
              </a:lnSpc>
              <a:spcBef>
                <a:spcPts val="0"/>
              </a:spcBef>
              <a:spcAft>
                <a:spcPts val="0"/>
              </a:spcAft>
              <a:buNone/>
            </a:pPr>
            <a:r>
              <a:rPr lang="en-US" sz="2989" b="1" i="0" u="none" strike="noStrike" cap="none" dirty="0">
                <a:solidFill>
                  <a:srgbClr val="000000"/>
                </a:solidFill>
                <a:latin typeface="Cambria"/>
                <a:ea typeface="Cambria"/>
                <a:cs typeface="Cambria"/>
                <a:sym typeface="Cambria"/>
              </a:rPr>
              <a:t> </a:t>
            </a:r>
            <a:endParaRPr dirty="0"/>
          </a:p>
          <a:p>
            <a:pPr marL="0" marR="0" lvl="0" indent="0" algn="just" rtl="0">
              <a:lnSpc>
                <a:spcPct val="140013"/>
              </a:lnSpc>
              <a:spcBef>
                <a:spcPts val="0"/>
              </a:spcBef>
              <a:spcAft>
                <a:spcPts val="0"/>
              </a:spcAft>
              <a:buNone/>
            </a:pPr>
            <a:endParaRPr sz="2989" b="1" i="0" u="none" strike="noStrike" cap="none" dirty="0">
              <a:solidFill>
                <a:srgbClr val="000000"/>
              </a:solidFill>
              <a:latin typeface="Cambria"/>
              <a:ea typeface="Cambria"/>
              <a:cs typeface="Cambria"/>
              <a:sym typeface="Cambria"/>
            </a:endParaRPr>
          </a:p>
          <a:p>
            <a:pPr marL="0" marR="0" lvl="0" indent="0" algn="just" rtl="0">
              <a:lnSpc>
                <a:spcPct val="140013"/>
              </a:lnSpc>
              <a:spcBef>
                <a:spcPts val="0"/>
              </a:spcBef>
              <a:spcAft>
                <a:spcPts val="0"/>
              </a:spcAft>
              <a:buNone/>
            </a:pPr>
            <a:endParaRPr sz="2989" b="1" i="0" u="none" strike="noStrike" cap="none" dirty="0">
              <a:solidFill>
                <a:srgbClr val="000000"/>
              </a:solidFill>
              <a:latin typeface="Cambria"/>
              <a:ea typeface="Cambria"/>
              <a:cs typeface="Cambria"/>
              <a:sym typeface="Cambria"/>
            </a:endParaRPr>
          </a:p>
          <a:p>
            <a:pPr marL="0" marR="0" lvl="0" indent="0" algn="just" rtl="0">
              <a:lnSpc>
                <a:spcPct val="140013"/>
              </a:lnSpc>
              <a:spcBef>
                <a:spcPts val="0"/>
              </a:spcBef>
              <a:spcAft>
                <a:spcPts val="0"/>
              </a:spcAft>
              <a:buNone/>
            </a:pPr>
            <a:r>
              <a:rPr lang="en-US" sz="2989" b="1" i="0" u="none" strike="noStrike" cap="none" dirty="0">
                <a:solidFill>
                  <a:srgbClr val="000000"/>
                </a:solidFill>
                <a:latin typeface="Cambria"/>
                <a:ea typeface="Cambria"/>
                <a:cs typeface="Cambria"/>
                <a:sym typeface="Cambria"/>
              </a:rPr>
              <a:t> </a:t>
            </a:r>
            <a:endParaRPr dirty="0"/>
          </a:p>
          <a:p>
            <a:pPr marL="0" marR="0" lvl="0" indent="0" algn="just" rtl="0">
              <a:lnSpc>
                <a:spcPct val="140013"/>
              </a:lnSpc>
              <a:spcBef>
                <a:spcPts val="0"/>
              </a:spcBef>
              <a:spcAft>
                <a:spcPts val="0"/>
              </a:spcAft>
              <a:buNone/>
            </a:pPr>
            <a:endParaRPr sz="2989" b="1" i="0" u="none" strike="noStrike" cap="none" dirty="0">
              <a:solidFill>
                <a:srgbClr val="000000"/>
              </a:solidFill>
              <a:latin typeface="Cambria"/>
              <a:ea typeface="Cambria"/>
              <a:cs typeface="Cambria"/>
              <a:sym typeface="Cambria"/>
            </a:endParaRPr>
          </a:p>
        </p:txBody>
      </p:sp>
      <p:sp>
        <p:nvSpPr>
          <p:cNvPr id="290" name="Google Shape;290;p16"/>
          <p:cNvSpPr txBox="1"/>
          <p:nvPr/>
        </p:nvSpPr>
        <p:spPr>
          <a:xfrm>
            <a:off x="2278345" y="5064193"/>
            <a:ext cx="12127684" cy="837152"/>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3886" b="1" i="0" u="none" strike="noStrike" cap="none" dirty="0">
                <a:solidFill>
                  <a:srgbClr val="145DA0"/>
                </a:solidFill>
                <a:latin typeface="Cambria" panose="02040503050406030204" pitchFamily="18" charset="0"/>
                <a:ea typeface="Cambria" panose="02040503050406030204" pitchFamily="18" charset="0"/>
                <a:cs typeface="Open Sans ExtraBold"/>
                <a:sym typeface="Open Sans ExtraBold"/>
              </a:rPr>
              <a:t>Timeline for Compliance?</a:t>
            </a:r>
            <a:endParaRPr dirty="0">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94"/>
        <p:cNvGrpSpPr/>
        <p:nvPr/>
      </p:nvGrpSpPr>
      <p:grpSpPr>
        <a:xfrm>
          <a:off x="0" y="0"/>
          <a:ext cx="0" cy="0"/>
          <a:chOff x="0" y="0"/>
          <a:chExt cx="0" cy="0"/>
        </a:xfrm>
      </p:grpSpPr>
      <p:grpSp>
        <p:nvGrpSpPr>
          <p:cNvPr id="295" name="Google Shape;295;p17"/>
          <p:cNvGrpSpPr/>
          <p:nvPr/>
        </p:nvGrpSpPr>
        <p:grpSpPr>
          <a:xfrm>
            <a:off x="14938455" y="-144661"/>
            <a:ext cx="3349545" cy="10431661"/>
            <a:chOff x="0" y="-38100"/>
            <a:chExt cx="882185" cy="2747433"/>
          </a:xfrm>
        </p:grpSpPr>
        <p:sp>
          <p:nvSpPr>
            <p:cNvPr id="296" name="Google Shape;296;p17"/>
            <p:cNvSpPr/>
            <p:nvPr/>
          </p:nvSpPr>
          <p:spPr>
            <a:xfrm>
              <a:off x="0" y="0"/>
              <a:ext cx="882185" cy="2709333"/>
            </a:xfrm>
            <a:custGeom>
              <a:avLst/>
              <a:gdLst/>
              <a:ahLst/>
              <a:cxnLst/>
              <a:rect l="l" t="t" r="r" b="b"/>
              <a:pathLst>
                <a:path w="882185" h="2709333" extrusionOk="0">
                  <a:moveTo>
                    <a:pt x="0" y="0"/>
                  </a:moveTo>
                  <a:lnTo>
                    <a:pt x="882185" y="0"/>
                  </a:lnTo>
                  <a:lnTo>
                    <a:pt x="882185" y="2709333"/>
                  </a:lnTo>
                  <a:lnTo>
                    <a:pt x="0" y="2709333"/>
                  </a:lnTo>
                  <a:close/>
                </a:path>
              </a:pathLst>
            </a:custGeom>
            <a:solidFill>
              <a:srgbClr val="051D40"/>
            </a:solidFill>
            <a:ln>
              <a:noFill/>
            </a:ln>
          </p:spPr>
        </p:sp>
        <p:sp>
          <p:nvSpPr>
            <p:cNvPr id="297" name="Google Shape;297;p17"/>
            <p:cNvSpPr txBox="1"/>
            <p:nvPr/>
          </p:nvSpPr>
          <p:spPr>
            <a:xfrm>
              <a:off x="0" y="-38100"/>
              <a:ext cx="88218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8" name="Google Shape;298;p17"/>
          <p:cNvSpPr txBox="1"/>
          <p:nvPr/>
        </p:nvSpPr>
        <p:spPr>
          <a:xfrm>
            <a:off x="2192262" y="148591"/>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Prohibited Transactions</a:t>
            </a:r>
            <a:endParaRPr/>
          </a:p>
        </p:txBody>
      </p:sp>
      <p:grpSp>
        <p:nvGrpSpPr>
          <p:cNvPr id="299" name="Google Shape;299;p17"/>
          <p:cNvGrpSpPr/>
          <p:nvPr/>
        </p:nvGrpSpPr>
        <p:grpSpPr>
          <a:xfrm>
            <a:off x="-1595820" y="-1782102"/>
            <a:ext cx="3564204" cy="3564204"/>
            <a:chOff x="0" y="0"/>
            <a:chExt cx="812800" cy="812800"/>
          </a:xfrm>
        </p:grpSpPr>
        <p:sp>
          <p:nvSpPr>
            <p:cNvPr id="300" name="Google Shape;300;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2" name="Google Shape;302;p17"/>
          <p:cNvSpPr txBox="1"/>
          <p:nvPr/>
        </p:nvSpPr>
        <p:spPr>
          <a:xfrm>
            <a:off x="1968384" y="1647577"/>
            <a:ext cx="12732295" cy="1667123"/>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US" sz="3252" b="1" i="0" u="none" strike="noStrike" cap="none">
                <a:solidFill>
                  <a:srgbClr val="051D40"/>
                </a:solidFill>
                <a:latin typeface="Cambria"/>
                <a:ea typeface="Cambria"/>
                <a:cs typeface="Cambria"/>
                <a:sym typeface="Cambria"/>
              </a:rPr>
              <a:t>Now, let us take a look at all the prohibited transactions in the absence of dematerialization of shares?</a:t>
            </a:r>
            <a:endParaRPr/>
          </a:p>
          <a:p>
            <a:pPr marL="0" marR="0" lvl="0" indent="0" algn="just" rtl="0">
              <a:lnSpc>
                <a:spcPct val="116451"/>
              </a:lnSpc>
              <a:spcBef>
                <a:spcPts val="0"/>
              </a:spcBef>
              <a:spcAft>
                <a:spcPts val="0"/>
              </a:spcAft>
              <a:buNone/>
            </a:pPr>
            <a:endParaRPr sz="3252" b="1" i="0" u="none" strike="noStrike" cap="none">
              <a:solidFill>
                <a:srgbClr val="051D40"/>
              </a:solidFill>
              <a:latin typeface="Cambria"/>
              <a:ea typeface="Cambria"/>
              <a:cs typeface="Cambria"/>
              <a:sym typeface="Cambria"/>
            </a:endParaRPr>
          </a:p>
        </p:txBody>
      </p:sp>
      <p:grpSp>
        <p:nvGrpSpPr>
          <p:cNvPr id="303" name="Google Shape;303;p17"/>
          <p:cNvGrpSpPr/>
          <p:nvPr/>
        </p:nvGrpSpPr>
        <p:grpSpPr>
          <a:xfrm>
            <a:off x="14700679" y="7074186"/>
            <a:ext cx="5946973" cy="5946973"/>
            <a:chOff x="0" y="0"/>
            <a:chExt cx="812800" cy="812800"/>
          </a:xfrm>
        </p:grpSpPr>
        <p:sp>
          <p:nvSpPr>
            <p:cNvPr id="304" name="Google Shape;304;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6" name="Google Shape;306;p17"/>
          <p:cNvGrpSpPr/>
          <p:nvPr/>
        </p:nvGrpSpPr>
        <p:grpSpPr>
          <a:xfrm>
            <a:off x="477450" y="3405290"/>
            <a:ext cx="14124421" cy="5454651"/>
            <a:chOff x="0" y="-38100"/>
            <a:chExt cx="3720012" cy="1436616"/>
          </a:xfrm>
        </p:grpSpPr>
        <p:sp>
          <p:nvSpPr>
            <p:cNvPr id="307" name="Google Shape;307;p17"/>
            <p:cNvSpPr/>
            <p:nvPr/>
          </p:nvSpPr>
          <p:spPr>
            <a:xfrm>
              <a:off x="0" y="0"/>
              <a:ext cx="3720012" cy="1398516"/>
            </a:xfrm>
            <a:custGeom>
              <a:avLst/>
              <a:gdLst/>
              <a:ahLst/>
              <a:cxnLst/>
              <a:rect l="l" t="t" r="r" b="b"/>
              <a:pathLst>
                <a:path w="3720012" h="1398516" extrusionOk="0">
                  <a:moveTo>
                    <a:pt x="7674" y="0"/>
                  </a:moveTo>
                  <a:lnTo>
                    <a:pt x="3712339" y="0"/>
                  </a:lnTo>
                  <a:cubicBezTo>
                    <a:pt x="3716577" y="0"/>
                    <a:pt x="3720012" y="3436"/>
                    <a:pt x="3720012" y="7674"/>
                  </a:cubicBezTo>
                  <a:lnTo>
                    <a:pt x="3720012" y="1390842"/>
                  </a:lnTo>
                  <a:cubicBezTo>
                    <a:pt x="3720012" y="1395080"/>
                    <a:pt x="3716577" y="1398516"/>
                    <a:pt x="3712339" y="1398516"/>
                  </a:cubicBezTo>
                  <a:lnTo>
                    <a:pt x="7674" y="1398516"/>
                  </a:lnTo>
                  <a:cubicBezTo>
                    <a:pt x="3436" y="1398516"/>
                    <a:pt x="0" y="1395080"/>
                    <a:pt x="0" y="1390842"/>
                  </a:cubicBezTo>
                  <a:lnTo>
                    <a:pt x="0" y="7674"/>
                  </a:lnTo>
                  <a:cubicBezTo>
                    <a:pt x="0" y="3436"/>
                    <a:pt x="3436" y="0"/>
                    <a:pt x="7674"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txBox="1"/>
            <p:nvPr/>
          </p:nvSpPr>
          <p:spPr>
            <a:xfrm>
              <a:off x="0" y="-38100"/>
              <a:ext cx="3720012" cy="143661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9" name="Google Shape;309;p17"/>
          <p:cNvGrpSpPr/>
          <p:nvPr/>
        </p:nvGrpSpPr>
        <p:grpSpPr>
          <a:xfrm>
            <a:off x="1491257" y="3181724"/>
            <a:ext cx="2772169" cy="867963"/>
            <a:chOff x="0" y="-66675"/>
            <a:chExt cx="1013291" cy="317260"/>
          </a:xfrm>
        </p:grpSpPr>
        <p:sp>
          <p:nvSpPr>
            <p:cNvPr id="310" name="Google Shape;310;p1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Problem 01</a:t>
              </a:r>
              <a:endParaRPr/>
            </a:p>
          </p:txBody>
        </p:sp>
      </p:grpSp>
      <p:grpSp>
        <p:nvGrpSpPr>
          <p:cNvPr id="312" name="Google Shape;312;p17"/>
          <p:cNvGrpSpPr/>
          <p:nvPr/>
        </p:nvGrpSpPr>
        <p:grpSpPr>
          <a:xfrm>
            <a:off x="6153576" y="3181724"/>
            <a:ext cx="2772169" cy="867963"/>
            <a:chOff x="0" y="-66675"/>
            <a:chExt cx="1013291" cy="317260"/>
          </a:xfrm>
        </p:grpSpPr>
        <p:sp>
          <p:nvSpPr>
            <p:cNvPr id="313" name="Google Shape;313;p1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Problem 02</a:t>
              </a:r>
              <a:endParaRPr/>
            </a:p>
          </p:txBody>
        </p:sp>
      </p:grpSp>
      <p:grpSp>
        <p:nvGrpSpPr>
          <p:cNvPr id="315" name="Google Shape;315;p17"/>
          <p:cNvGrpSpPr/>
          <p:nvPr/>
        </p:nvGrpSpPr>
        <p:grpSpPr>
          <a:xfrm>
            <a:off x="10728755" y="3208167"/>
            <a:ext cx="2670160" cy="841521"/>
            <a:chOff x="0" y="-66675"/>
            <a:chExt cx="976004" cy="307595"/>
          </a:xfrm>
        </p:grpSpPr>
        <p:sp>
          <p:nvSpPr>
            <p:cNvPr id="316" name="Google Shape;316;p17"/>
            <p:cNvSpPr/>
            <p:nvPr/>
          </p:nvSpPr>
          <p:spPr>
            <a:xfrm>
              <a:off x="0" y="0"/>
              <a:ext cx="976004" cy="240920"/>
            </a:xfrm>
            <a:custGeom>
              <a:avLst/>
              <a:gdLst/>
              <a:ahLst/>
              <a:cxnLst/>
              <a:rect l="l" t="t" r="r" b="b"/>
              <a:pathLst>
                <a:path w="976004" h="240920" extrusionOk="0">
                  <a:moveTo>
                    <a:pt x="120460" y="0"/>
                  </a:moveTo>
                  <a:lnTo>
                    <a:pt x="855544" y="0"/>
                  </a:lnTo>
                  <a:cubicBezTo>
                    <a:pt x="887492" y="0"/>
                    <a:pt x="918132" y="12691"/>
                    <a:pt x="940722" y="35282"/>
                  </a:cubicBezTo>
                  <a:cubicBezTo>
                    <a:pt x="963313" y="57873"/>
                    <a:pt x="976004" y="88512"/>
                    <a:pt x="976004" y="120460"/>
                  </a:cubicBezTo>
                  <a:lnTo>
                    <a:pt x="976004" y="120460"/>
                  </a:lnTo>
                  <a:cubicBezTo>
                    <a:pt x="976004" y="152408"/>
                    <a:pt x="963313" y="183047"/>
                    <a:pt x="940722" y="205638"/>
                  </a:cubicBezTo>
                  <a:cubicBezTo>
                    <a:pt x="918132" y="228229"/>
                    <a:pt x="887492" y="240920"/>
                    <a:pt x="855544" y="240920"/>
                  </a:cubicBezTo>
                  <a:lnTo>
                    <a:pt x="120460" y="240920"/>
                  </a:lnTo>
                  <a:cubicBezTo>
                    <a:pt x="88512" y="240920"/>
                    <a:pt x="57873" y="228229"/>
                    <a:pt x="35282" y="205638"/>
                  </a:cubicBezTo>
                  <a:cubicBezTo>
                    <a:pt x="12691" y="183047"/>
                    <a:pt x="0" y="152408"/>
                    <a:pt x="0" y="120460"/>
                  </a:cubicBezTo>
                  <a:lnTo>
                    <a:pt x="0" y="120460"/>
                  </a:lnTo>
                  <a:cubicBezTo>
                    <a:pt x="0" y="88512"/>
                    <a:pt x="12691" y="57873"/>
                    <a:pt x="35282" y="35282"/>
                  </a:cubicBezTo>
                  <a:cubicBezTo>
                    <a:pt x="57873" y="12691"/>
                    <a:pt x="88512" y="0"/>
                    <a:pt x="120460"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txBox="1"/>
            <p:nvPr/>
          </p:nvSpPr>
          <p:spPr>
            <a:xfrm>
              <a:off x="0" y="-66675"/>
              <a:ext cx="976004" cy="307595"/>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Problem 03</a:t>
              </a:r>
              <a:endParaRPr/>
            </a:p>
          </p:txBody>
        </p:sp>
      </p:grpSp>
      <p:sp>
        <p:nvSpPr>
          <p:cNvPr id="318" name="Google Shape;318;p17"/>
          <p:cNvSpPr txBox="1"/>
          <p:nvPr/>
        </p:nvSpPr>
        <p:spPr>
          <a:xfrm>
            <a:off x="833189" y="4313744"/>
            <a:ext cx="4088306" cy="2154436"/>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2000" b="0" i="0" u="none" strike="noStrike" cap="none" dirty="0">
                <a:solidFill>
                  <a:srgbClr val="FDFDFD"/>
                </a:solidFill>
                <a:latin typeface="Cambria"/>
                <a:ea typeface="Cambria"/>
                <a:cs typeface="Cambria"/>
                <a:sym typeface="Cambria"/>
              </a:rPr>
              <a:t>Every Eligible Private Company making any offer for transfer of securities, shall be required to ensure that the shares are dematerialized before undertaking such transfer. </a:t>
            </a:r>
            <a:endParaRPr sz="2000" dirty="0"/>
          </a:p>
        </p:txBody>
      </p:sp>
      <p:sp>
        <p:nvSpPr>
          <p:cNvPr id="319" name="Google Shape;319;p17"/>
          <p:cNvSpPr txBox="1"/>
          <p:nvPr/>
        </p:nvSpPr>
        <p:spPr>
          <a:xfrm>
            <a:off x="5816908" y="4336970"/>
            <a:ext cx="3708829" cy="2154436"/>
          </a:xfrm>
          <a:prstGeom prst="rect">
            <a:avLst/>
          </a:prstGeom>
          <a:noFill/>
          <a:ln>
            <a:noFill/>
          </a:ln>
        </p:spPr>
        <p:txBody>
          <a:bodyPr spcFirstLastPara="1" wrap="square" lIns="0" tIns="0" rIns="0" bIns="0" anchor="t" anchorCtr="0">
            <a:spAutoFit/>
          </a:bodyPr>
          <a:lstStyle/>
          <a:p>
            <a:pPr marL="0" marR="0" lvl="0" indent="0" algn="just" rtl="0">
              <a:lnSpc>
                <a:spcPct val="140019"/>
              </a:lnSpc>
              <a:spcBef>
                <a:spcPts val="0"/>
              </a:spcBef>
              <a:spcAft>
                <a:spcPts val="0"/>
              </a:spcAft>
              <a:buNone/>
            </a:pPr>
            <a:r>
              <a:rPr lang="en-US" sz="2000" b="0" i="0" u="none" strike="noStrike" cap="none" dirty="0">
                <a:solidFill>
                  <a:srgbClr val="FDFDFD"/>
                </a:solidFill>
                <a:latin typeface="Cambria"/>
                <a:ea typeface="Cambria"/>
                <a:cs typeface="Cambria"/>
                <a:sym typeface="Cambria"/>
              </a:rPr>
              <a:t>Further, any issuance or buyback, bonus or right issue shall not be made unless the entire holding of Directors, Promoter, KMP is dematerialized. </a:t>
            </a:r>
            <a:endParaRPr sz="2000" dirty="0"/>
          </a:p>
        </p:txBody>
      </p:sp>
      <p:sp>
        <p:nvSpPr>
          <p:cNvPr id="320" name="Google Shape;320;p17"/>
          <p:cNvSpPr txBox="1"/>
          <p:nvPr/>
        </p:nvSpPr>
        <p:spPr>
          <a:xfrm>
            <a:off x="10573183" y="4264603"/>
            <a:ext cx="3550036" cy="258532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0" i="0" u="none" strike="noStrike" cap="none" dirty="0">
                <a:solidFill>
                  <a:srgbClr val="FDFDFD"/>
                </a:solidFill>
                <a:latin typeface="Cambria"/>
                <a:ea typeface="Cambria"/>
                <a:cs typeface="Cambria"/>
                <a:sym typeface="Cambria"/>
              </a:rPr>
              <a:t>Subscribers of a security  subscribing by way of rights issue, private placement or bonus issue shall ensure that the Company has complied with such rules, before subscription. </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324"/>
        <p:cNvGrpSpPr/>
        <p:nvPr/>
      </p:nvGrpSpPr>
      <p:grpSpPr>
        <a:xfrm>
          <a:off x="0" y="0"/>
          <a:ext cx="0" cy="0"/>
          <a:chOff x="0" y="0"/>
          <a:chExt cx="0" cy="0"/>
        </a:xfrm>
      </p:grpSpPr>
      <p:grpSp>
        <p:nvGrpSpPr>
          <p:cNvPr id="325" name="Google Shape;325;p18"/>
          <p:cNvGrpSpPr/>
          <p:nvPr/>
        </p:nvGrpSpPr>
        <p:grpSpPr>
          <a:xfrm>
            <a:off x="14797932" y="-503513"/>
            <a:ext cx="3490068" cy="10790513"/>
            <a:chOff x="0" y="-38100"/>
            <a:chExt cx="919195" cy="2841946"/>
          </a:xfrm>
        </p:grpSpPr>
        <p:sp>
          <p:nvSpPr>
            <p:cNvPr id="326" name="Google Shape;326;p18"/>
            <p:cNvSpPr/>
            <p:nvPr/>
          </p:nvSpPr>
          <p:spPr>
            <a:xfrm>
              <a:off x="0" y="0"/>
              <a:ext cx="919195" cy="2803846"/>
            </a:xfrm>
            <a:custGeom>
              <a:avLst/>
              <a:gdLst/>
              <a:ahLst/>
              <a:cxnLst/>
              <a:rect l="l" t="t" r="r" b="b"/>
              <a:pathLst>
                <a:path w="919195" h="2803846" extrusionOk="0">
                  <a:moveTo>
                    <a:pt x="0" y="0"/>
                  </a:moveTo>
                  <a:lnTo>
                    <a:pt x="919195" y="0"/>
                  </a:lnTo>
                  <a:lnTo>
                    <a:pt x="919195" y="2803846"/>
                  </a:lnTo>
                  <a:lnTo>
                    <a:pt x="0" y="2803846"/>
                  </a:lnTo>
                  <a:close/>
                </a:path>
              </a:pathLst>
            </a:custGeom>
            <a:solidFill>
              <a:srgbClr val="051D40"/>
            </a:solidFill>
            <a:ln>
              <a:noFill/>
            </a:ln>
          </p:spPr>
        </p:sp>
        <p:sp>
          <p:nvSpPr>
            <p:cNvPr id="327" name="Google Shape;327;p18"/>
            <p:cNvSpPr txBox="1"/>
            <p:nvPr/>
          </p:nvSpPr>
          <p:spPr>
            <a:xfrm>
              <a:off x="0" y="-38100"/>
              <a:ext cx="919195" cy="28419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8" name="Google Shape;328;p18"/>
          <p:cNvSpPr txBox="1"/>
          <p:nvPr/>
        </p:nvSpPr>
        <p:spPr>
          <a:xfrm>
            <a:off x="1594175" y="238615"/>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Additional Compliances?</a:t>
            </a:r>
            <a:endParaRPr/>
          </a:p>
        </p:txBody>
      </p:sp>
      <p:grpSp>
        <p:nvGrpSpPr>
          <p:cNvPr id="329" name="Google Shape;329;p18"/>
          <p:cNvGrpSpPr/>
          <p:nvPr/>
        </p:nvGrpSpPr>
        <p:grpSpPr>
          <a:xfrm>
            <a:off x="-1595820" y="-1782102"/>
            <a:ext cx="3564204" cy="3564204"/>
            <a:chOff x="0" y="0"/>
            <a:chExt cx="812800" cy="812800"/>
          </a:xfrm>
        </p:grpSpPr>
        <p:sp>
          <p:nvSpPr>
            <p:cNvPr id="330" name="Google Shape;330;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2" name="Google Shape;332;p18"/>
          <p:cNvSpPr txBox="1"/>
          <p:nvPr/>
        </p:nvSpPr>
        <p:spPr>
          <a:xfrm>
            <a:off x="1968384" y="1926160"/>
            <a:ext cx="11967639" cy="1074519"/>
          </a:xfrm>
          <a:prstGeom prst="rect">
            <a:avLst/>
          </a:prstGeom>
          <a:noFill/>
          <a:ln>
            <a:noFill/>
          </a:ln>
        </p:spPr>
        <p:txBody>
          <a:bodyPr spcFirstLastPara="1" wrap="square" lIns="0" tIns="0" rIns="0" bIns="0" anchor="t" anchorCtr="0">
            <a:spAutoFit/>
          </a:bodyPr>
          <a:lstStyle/>
          <a:p>
            <a:pPr marL="0" marR="0" lvl="0" indent="0" algn="just" rtl="0">
              <a:lnSpc>
                <a:spcPct val="139986"/>
              </a:lnSpc>
              <a:spcBef>
                <a:spcPts val="0"/>
              </a:spcBef>
              <a:spcAft>
                <a:spcPts val="0"/>
              </a:spcAft>
              <a:buNone/>
            </a:pPr>
            <a:r>
              <a:rPr lang="en-US" sz="2500" b="1" i="0" u="none" strike="noStrike" cap="none" dirty="0">
                <a:solidFill>
                  <a:srgbClr val="051D40"/>
                </a:solidFill>
                <a:latin typeface="Cambria"/>
                <a:ea typeface="Cambria"/>
                <a:cs typeface="Cambria"/>
                <a:sym typeface="Cambria"/>
              </a:rPr>
              <a:t>Rule 9B further states that the provisions of </a:t>
            </a:r>
            <a:r>
              <a:rPr lang="en-US" sz="2500" b="1" i="0" u="none" strike="noStrike" cap="none" dirty="0">
                <a:solidFill>
                  <a:srgbClr val="01237D"/>
                </a:solidFill>
                <a:latin typeface="Cambria"/>
                <a:ea typeface="Cambria"/>
                <a:cs typeface="Cambria"/>
                <a:sym typeface="Cambria"/>
              </a:rPr>
              <a:t>sub-rule (4) to (10) </a:t>
            </a:r>
            <a:r>
              <a:rPr lang="en-US" sz="2500" b="1" i="0" u="none" strike="noStrike" cap="none" dirty="0">
                <a:solidFill>
                  <a:srgbClr val="051D40"/>
                </a:solidFill>
                <a:latin typeface="Cambria"/>
                <a:ea typeface="Cambria"/>
                <a:cs typeface="Cambria"/>
                <a:sym typeface="Cambria"/>
              </a:rPr>
              <a:t>of </a:t>
            </a:r>
            <a:r>
              <a:rPr lang="en-US" sz="2500" b="1" i="0" u="none" strike="noStrike" cap="none" dirty="0">
                <a:solidFill>
                  <a:srgbClr val="01237D"/>
                </a:solidFill>
                <a:latin typeface="Cambria"/>
                <a:ea typeface="Cambria"/>
                <a:cs typeface="Cambria"/>
                <a:sym typeface="Cambria"/>
              </a:rPr>
              <a:t>Rule 9A</a:t>
            </a:r>
            <a:r>
              <a:rPr lang="en-US" sz="2500" b="1" i="0" u="none" strike="noStrike" cap="none" dirty="0">
                <a:solidFill>
                  <a:srgbClr val="145DA0"/>
                </a:solidFill>
                <a:latin typeface="Cambria"/>
                <a:ea typeface="Cambria"/>
                <a:cs typeface="Cambria"/>
                <a:sym typeface="Cambria"/>
              </a:rPr>
              <a:t> </a:t>
            </a:r>
            <a:r>
              <a:rPr lang="en-US" sz="2500" b="1" i="0" u="none" strike="noStrike" cap="none" dirty="0">
                <a:solidFill>
                  <a:srgbClr val="051D40"/>
                </a:solidFill>
                <a:latin typeface="Cambria"/>
                <a:ea typeface="Cambria"/>
                <a:cs typeface="Cambria"/>
                <a:sym typeface="Cambria"/>
              </a:rPr>
              <a:t>shall apply in entirety to such Eligible Private Companies. </a:t>
            </a:r>
            <a:endParaRPr sz="2500" dirty="0"/>
          </a:p>
        </p:txBody>
      </p:sp>
      <p:grpSp>
        <p:nvGrpSpPr>
          <p:cNvPr id="333" name="Google Shape;333;p18"/>
          <p:cNvGrpSpPr/>
          <p:nvPr/>
        </p:nvGrpSpPr>
        <p:grpSpPr>
          <a:xfrm>
            <a:off x="14700679" y="7074186"/>
            <a:ext cx="5946973" cy="5946973"/>
            <a:chOff x="0" y="0"/>
            <a:chExt cx="812800" cy="812800"/>
          </a:xfrm>
        </p:grpSpPr>
        <p:sp>
          <p:nvSpPr>
            <p:cNvPr id="334" name="Google Shape;334;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6" name="Google Shape;336;p18"/>
          <p:cNvGrpSpPr/>
          <p:nvPr/>
        </p:nvGrpSpPr>
        <p:grpSpPr>
          <a:xfrm>
            <a:off x="336063" y="3590534"/>
            <a:ext cx="14123971" cy="6103495"/>
            <a:chOff x="0" y="-38100"/>
            <a:chExt cx="3719894" cy="1607505"/>
          </a:xfrm>
        </p:grpSpPr>
        <p:sp>
          <p:nvSpPr>
            <p:cNvPr id="337" name="Google Shape;337;p18"/>
            <p:cNvSpPr/>
            <p:nvPr/>
          </p:nvSpPr>
          <p:spPr>
            <a:xfrm>
              <a:off x="0" y="0"/>
              <a:ext cx="3719894" cy="1569405"/>
            </a:xfrm>
            <a:custGeom>
              <a:avLst/>
              <a:gdLst/>
              <a:ahLst/>
              <a:cxnLst/>
              <a:rect l="l" t="t" r="r" b="b"/>
              <a:pathLst>
                <a:path w="3719894" h="1569405" extrusionOk="0">
                  <a:moveTo>
                    <a:pt x="7674" y="0"/>
                  </a:moveTo>
                  <a:lnTo>
                    <a:pt x="3712220" y="0"/>
                  </a:lnTo>
                  <a:cubicBezTo>
                    <a:pt x="3714255" y="0"/>
                    <a:pt x="3716207" y="809"/>
                    <a:pt x="3717646" y="2248"/>
                  </a:cubicBezTo>
                  <a:cubicBezTo>
                    <a:pt x="3719085" y="3687"/>
                    <a:pt x="3719894" y="5639"/>
                    <a:pt x="3719894" y="7674"/>
                  </a:cubicBezTo>
                  <a:lnTo>
                    <a:pt x="3719894" y="1561731"/>
                  </a:lnTo>
                  <a:cubicBezTo>
                    <a:pt x="3719894" y="1565969"/>
                    <a:pt x="3716458" y="1569405"/>
                    <a:pt x="3712220" y="1569405"/>
                  </a:cubicBezTo>
                  <a:lnTo>
                    <a:pt x="7674" y="1569405"/>
                  </a:lnTo>
                  <a:cubicBezTo>
                    <a:pt x="5639" y="1569405"/>
                    <a:pt x="3687" y="1568596"/>
                    <a:pt x="2248" y="1567157"/>
                  </a:cubicBezTo>
                  <a:cubicBezTo>
                    <a:pt x="809" y="1565718"/>
                    <a:pt x="0" y="1563766"/>
                    <a:pt x="0" y="1561731"/>
                  </a:cubicBezTo>
                  <a:lnTo>
                    <a:pt x="0" y="7674"/>
                  </a:lnTo>
                  <a:cubicBezTo>
                    <a:pt x="0" y="5639"/>
                    <a:pt x="809" y="3687"/>
                    <a:pt x="2248" y="2248"/>
                  </a:cubicBezTo>
                  <a:cubicBezTo>
                    <a:pt x="3687" y="809"/>
                    <a:pt x="5639" y="0"/>
                    <a:pt x="7674"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txBox="1"/>
            <p:nvPr/>
          </p:nvSpPr>
          <p:spPr>
            <a:xfrm>
              <a:off x="0" y="-38100"/>
              <a:ext cx="3719894" cy="160750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9" name="Google Shape;339;p18"/>
          <p:cNvGrpSpPr/>
          <p:nvPr/>
        </p:nvGrpSpPr>
        <p:grpSpPr>
          <a:xfrm>
            <a:off x="1028700" y="3223230"/>
            <a:ext cx="2772169" cy="867963"/>
            <a:chOff x="0" y="-66675"/>
            <a:chExt cx="1013291" cy="317260"/>
          </a:xfrm>
        </p:grpSpPr>
        <p:sp>
          <p:nvSpPr>
            <p:cNvPr id="340" name="Google Shape;340;p18"/>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Compliance 1</a:t>
              </a:r>
              <a:endParaRPr/>
            </a:p>
          </p:txBody>
        </p:sp>
      </p:grpSp>
      <p:grpSp>
        <p:nvGrpSpPr>
          <p:cNvPr id="342" name="Google Shape;342;p18"/>
          <p:cNvGrpSpPr/>
          <p:nvPr/>
        </p:nvGrpSpPr>
        <p:grpSpPr>
          <a:xfrm>
            <a:off x="5811417" y="3223230"/>
            <a:ext cx="2772169" cy="867963"/>
            <a:chOff x="0" y="-66675"/>
            <a:chExt cx="1013291" cy="317260"/>
          </a:xfrm>
        </p:grpSpPr>
        <p:sp>
          <p:nvSpPr>
            <p:cNvPr id="343" name="Google Shape;343;p18"/>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Compliance 2</a:t>
              </a:r>
              <a:endParaRPr/>
            </a:p>
          </p:txBody>
        </p:sp>
      </p:grpSp>
      <p:grpSp>
        <p:nvGrpSpPr>
          <p:cNvPr id="345" name="Google Shape;345;p18"/>
          <p:cNvGrpSpPr/>
          <p:nvPr/>
        </p:nvGrpSpPr>
        <p:grpSpPr>
          <a:xfrm>
            <a:off x="10273360" y="3223230"/>
            <a:ext cx="2670160" cy="841521"/>
            <a:chOff x="0" y="-66675"/>
            <a:chExt cx="976004" cy="307595"/>
          </a:xfrm>
        </p:grpSpPr>
        <p:sp>
          <p:nvSpPr>
            <p:cNvPr id="346" name="Google Shape;346;p18"/>
            <p:cNvSpPr/>
            <p:nvPr/>
          </p:nvSpPr>
          <p:spPr>
            <a:xfrm>
              <a:off x="0" y="0"/>
              <a:ext cx="976004" cy="240920"/>
            </a:xfrm>
            <a:custGeom>
              <a:avLst/>
              <a:gdLst/>
              <a:ahLst/>
              <a:cxnLst/>
              <a:rect l="l" t="t" r="r" b="b"/>
              <a:pathLst>
                <a:path w="976004" h="240920" extrusionOk="0">
                  <a:moveTo>
                    <a:pt x="120460" y="0"/>
                  </a:moveTo>
                  <a:lnTo>
                    <a:pt x="855544" y="0"/>
                  </a:lnTo>
                  <a:cubicBezTo>
                    <a:pt x="887492" y="0"/>
                    <a:pt x="918132" y="12691"/>
                    <a:pt x="940722" y="35282"/>
                  </a:cubicBezTo>
                  <a:cubicBezTo>
                    <a:pt x="963313" y="57873"/>
                    <a:pt x="976004" y="88512"/>
                    <a:pt x="976004" y="120460"/>
                  </a:cubicBezTo>
                  <a:lnTo>
                    <a:pt x="976004" y="120460"/>
                  </a:lnTo>
                  <a:cubicBezTo>
                    <a:pt x="976004" y="152408"/>
                    <a:pt x="963313" y="183047"/>
                    <a:pt x="940722" y="205638"/>
                  </a:cubicBezTo>
                  <a:cubicBezTo>
                    <a:pt x="918132" y="228229"/>
                    <a:pt x="887492" y="240920"/>
                    <a:pt x="855544" y="240920"/>
                  </a:cubicBezTo>
                  <a:lnTo>
                    <a:pt x="120460" y="240920"/>
                  </a:lnTo>
                  <a:cubicBezTo>
                    <a:pt x="88512" y="240920"/>
                    <a:pt x="57873" y="228229"/>
                    <a:pt x="35282" y="205638"/>
                  </a:cubicBezTo>
                  <a:cubicBezTo>
                    <a:pt x="12691" y="183047"/>
                    <a:pt x="0" y="152408"/>
                    <a:pt x="0" y="120460"/>
                  </a:cubicBezTo>
                  <a:lnTo>
                    <a:pt x="0" y="120460"/>
                  </a:lnTo>
                  <a:cubicBezTo>
                    <a:pt x="0" y="88512"/>
                    <a:pt x="12691" y="57873"/>
                    <a:pt x="35282" y="35282"/>
                  </a:cubicBezTo>
                  <a:cubicBezTo>
                    <a:pt x="57873" y="12691"/>
                    <a:pt x="88512" y="0"/>
                    <a:pt x="120460"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txBox="1"/>
            <p:nvPr/>
          </p:nvSpPr>
          <p:spPr>
            <a:xfrm>
              <a:off x="0" y="-66675"/>
              <a:ext cx="976004" cy="307595"/>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Compliance 3</a:t>
              </a:r>
              <a:endParaRPr/>
            </a:p>
          </p:txBody>
        </p:sp>
      </p:grpSp>
      <p:sp>
        <p:nvSpPr>
          <p:cNvPr id="348" name="Google Shape;348;p18"/>
          <p:cNvSpPr txBox="1"/>
          <p:nvPr/>
        </p:nvSpPr>
        <p:spPr>
          <a:xfrm>
            <a:off x="510615" y="4323269"/>
            <a:ext cx="4213621" cy="3447098"/>
          </a:xfrm>
          <a:prstGeom prst="rect">
            <a:avLst/>
          </a:prstGeom>
          <a:noFill/>
          <a:ln>
            <a:noFill/>
          </a:ln>
        </p:spPr>
        <p:txBody>
          <a:bodyPr spcFirstLastPara="1" wrap="square" lIns="0" tIns="0" rIns="0" bIns="0" anchor="t" anchorCtr="0">
            <a:spAutoFit/>
          </a:bodyPr>
          <a:lstStyle/>
          <a:p>
            <a:pPr marL="600638" marR="0" lvl="1" indent="-300318" algn="just" rtl="0">
              <a:lnSpc>
                <a:spcPct val="139971"/>
              </a:lnSpc>
              <a:spcBef>
                <a:spcPts val="0"/>
              </a:spcBef>
              <a:spcAft>
                <a:spcPts val="0"/>
              </a:spcAft>
              <a:buClr>
                <a:srgbClr val="FDFDFD"/>
              </a:buClr>
              <a:buSzPts val="2782"/>
              <a:buFont typeface="Arial"/>
              <a:buChar char="•"/>
            </a:pPr>
            <a:r>
              <a:rPr lang="en-US" sz="2000" b="1" i="0" u="none" strike="noStrike" cap="none" dirty="0">
                <a:solidFill>
                  <a:srgbClr val="FDFDFD"/>
                </a:solidFill>
                <a:latin typeface="Cambria"/>
                <a:ea typeface="Cambria"/>
                <a:cs typeface="Cambria"/>
                <a:sym typeface="Cambria"/>
              </a:rPr>
              <a:t>Obtaining the  International Security Identification Number (ISIN) for each of its securities.</a:t>
            </a:r>
            <a:endParaRPr sz="2000" dirty="0"/>
          </a:p>
          <a:p>
            <a:pPr marL="0" marR="0" lvl="0" indent="0" algn="just" rtl="0">
              <a:lnSpc>
                <a:spcPct val="139971"/>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00638" marR="0" lvl="1" indent="-300318" algn="just" rtl="0">
              <a:lnSpc>
                <a:spcPct val="139971"/>
              </a:lnSpc>
              <a:spcBef>
                <a:spcPts val="0"/>
              </a:spcBef>
              <a:spcAft>
                <a:spcPts val="0"/>
              </a:spcAft>
              <a:buClr>
                <a:srgbClr val="FDFDFD"/>
              </a:buClr>
              <a:buSzPts val="2782"/>
              <a:buFont typeface="Arial"/>
              <a:buChar char="•"/>
            </a:pPr>
            <a:r>
              <a:rPr lang="en-US" sz="2000" b="1" i="0" u="none" strike="noStrike" cap="none" dirty="0">
                <a:solidFill>
                  <a:srgbClr val="FDFDFD"/>
                </a:solidFill>
                <a:latin typeface="Cambria"/>
                <a:ea typeface="Cambria"/>
                <a:cs typeface="Cambria"/>
                <a:sym typeface="Cambria"/>
              </a:rPr>
              <a:t>Informing all the security holders about the obtainment of ISIN. </a:t>
            </a:r>
            <a:endParaRPr sz="2000" dirty="0"/>
          </a:p>
        </p:txBody>
      </p:sp>
      <p:sp>
        <p:nvSpPr>
          <p:cNvPr id="349" name="Google Shape;349;p18"/>
          <p:cNvSpPr txBox="1"/>
          <p:nvPr/>
        </p:nvSpPr>
        <p:spPr>
          <a:xfrm>
            <a:off x="5420455" y="4313744"/>
            <a:ext cx="3900893" cy="3447098"/>
          </a:xfrm>
          <a:prstGeom prst="rect">
            <a:avLst/>
          </a:prstGeom>
          <a:noFill/>
          <a:ln>
            <a:noFill/>
          </a:ln>
        </p:spPr>
        <p:txBody>
          <a:bodyPr spcFirstLastPara="1" wrap="square" lIns="0" tIns="0" rIns="0" bIns="0" anchor="t" anchorCtr="0">
            <a:spAutoFit/>
          </a:bodyPr>
          <a:lstStyle/>
          <a:p>
            <a:pPr marL="0" marR="0" lvl="0" indent="0" algn="just" rtl="0">
              <a:lnSpc>
                <a:spcPct val="139977"/>
              </a:lnSpc>
              <a:spcBef>
                <a:spcPts val="0"/>
              </a:spcBef>
              <a:spcAft>
                <a:spcPts val="0"/>
              </a:spcAft>
              <a:buNone/>
            </a:pPr>
            <a:r>
              <a:rPr lang="en-US" sz="2000" b="1" i="0" u="none" strike="noStrike" cap="none" dirty="0">
                <a:solidFill>
                  <a:srgbClr val="FDFDFD"/>
                </a:solidFill>
                <a:latin typeface="Cambria"/>
                <a:ea typeface="Cambria"/>
                <a:cs typeface="Cambria"/>
                <a:sym typeface="Cambria"/>
              </a:rPr>
              <a:t>Appointment of a RTA and Depository and ensure the following, </a:t>
            </a:r>
            <a:endParaRPr sz="2000" dirty="0"/>
          </a:p>
          <a:p>
            <a:pPr marL="0" marR="0" lvl="0" indent="0" algn="just" rtl="0">
              <a:lnSpc>
                <a:spcPct val="139977"/>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581662" marR="0" lvl="1" indent="-290831" algn="just" rtl="0">
              <a:lnSpc>
                <a:spcPct val="139977"/>
              </a:lnSpc>
              <a:spcBef>
                <a:spcPts val="0"/>
              </a:spcBef>
              <a:spcAft>
                <a:spcPts val="0"/>
              </a:spcAft>
              <a:buClr>
                <a:srgbClr val="FDFDFD"/>
              </a:buClr>
              <a:buSzPts val="2694"/>
              <a:buFont typeface="Arial"/>
              <a:buChar char="•"/>
            </a:pPr>
            <a:r>
              <a:rPr lang="en-US" sz="2000" b="1" i="0" u="none" strike="noStrike" cap="none" dirty="0">
                <a:solidFill>
                  <a:srgbClr val="FDFDFD"/>
                </a:solidFill>
                <a:latin typeface="Cambria"/>
                <a:ea typeface="Cambria"/>
                <a:cs typeface="Cambria"/>
                <a:sym typeface="Cambria"/>
              </a:rPr>
              <a:t>Payment of timely fees; </a:t>
            </a:r>
            <a:endParaRPr sz="2000" dirty="0"/>
          </a:p>
          <a:p>
            <a:pPr marL="581662" marR="0" lvl="1" indent="-290831" algn="just" rtl="0">
              <a:lnSpc>
                <a:spcPct val="139977"/>
              </a:lnSpc>
              <a:spcBef>
                <a:spcPts val="0"/>
              </a:spcBef>
              <a:spcAft>
                <a:spcPts val="0"/>
              </a:spcAft>
              <a:buClr>
                <a:srgbClr val="FDFDFD"/>
              </a:buClr>
              <a:buSzPts val="2694"/>
              <a:buFont typeface="Arial"/>
              <a:buChar char="•"/>
            </a:pPr>
            <a:r>
              <a:rPr lang="en-US" sz="2000" b="1" i="0" u="none" strike="noStrike" cap="none" dirty="0">
                <a:solidFill>
                  <a:srgbClr val="FDFDFD"/>
                </a:solidFill>
                <a:latin typeface="Cambria"/>
                <a:ea typeface="Cambria"/>
                <a:cs typeface="Cambria"/>
                <a:sym typeface="Cambria"/>
              </a:rPr>
              <a:t>Maintenance of Security Deposit. and,</a:t>
            </a:r>
            <a:endParaRPr sz="2000" dirty="0"/>
          </a:p>
          <a:p>
            <a:pPr marL="581662" marR="0" lvl="1" indent="-290831" algn="just" rtl="0">
              <a:lnSpc>
                <a:spcPct val="139977"/>
              </a:lnSpc>
              <a:spcBef>
                <a:spcPts val="0"/>
              </a:spcBef>
              <a:spcAft>
                <a:spcPts val="0"/>
              </a:spcAft>
              <a:buClr>
                <a:srgbClr val="FDFDFD"/>
              </a:buClr>
              <a:buSzPts val="2694"/>
              <a:buFont typeface="Arial"/>
              <a:buChar char="•"/>
            </a:pPr>
            <a:r>
              <a:rPr lang="en-US" sz="2000" b="1" i="0" u="none" strike="noStrike" cap="none" dirty="0">
                <a:solidFill>
                  <a:srgbClr val="FDFDFD"/>
                </a:solidFill>
                <a:latin typeface="Cambria"/>
                <a:ea typeface="Cambria"/>
                <a:cs typeface="Cambria"/>
                <a:sym typeface="Cambria"/>
              </a:rPr>
              <a:t>Tripartite Agreement.  </a:t>
            </a:r>
            <a:endParaRPr sz="2000" dirty="0"/>
          </a:p>
        </p:txBody>
      </p:sp>
      <p:sp>
        <p:nvSpPr>
          <p:cNvPr id="350" name="Google Shape;350;p18"/>
          <p:cNvSpPr txBox="1"/>
          <p:nvPr/>
        </p:nvSpPr>
        <p:spPr>
          <a:xfrm>
            <a:off x="9472704" y="4313744"/>
            <a:ext cx="4270590" cy="3016210"/>
          </a:xfrm>
          <a:prstGeom prst="rect">
            <a:avLst/>
          </a:prstGeom>
          <a:noFill/>
          <a:ln>
            <a:noFill/>
          </a:ln>
        </p:spPr>
        <p:txBody>
          <a:bodyPr spcFirstLastPara="1" wrap="square" lIns="0" tIns="0" rIns="0" bIns="0" anchor="t" anchorCtr="0">
            <a:spAutoFit/>
          </a:bodyPr>
          <a:lstStyle/>
          <a:p>
            <a:pPr marL="602374" marR="0" lvl="1" indent="-301187" algn="just" rtl="0">
              <a:lnSpc>
                <a:spcPct val="140000"/>
              </a:lnSpc>
              <a:spcBef>
                <a:spcPts val="0"/>
              </a:spcBef>
              <a:spcAft>
                <a:spcPts val="0"/>
              </a:spcAft>
              <a:buClr>
                <a:srgbClr val="FDFDFD"/>
              </a:buClr>
              <a:buSzPts val="2790"/>
              <a:buFont typeface="Arial"/>
              <a:buChar char="•"/>
            </a:pPr>
            <a:r>
              <a:rPr lang="en-US" sz="2000" b="1" i="0" u="none" strike="noStrike" cap="none" dirty="0">
                <a:solidFill>
                  <a:srgbClr val="FDFDFD"/>
                </a:solidFill>
                <a:latin typeface="Cambria"/>
                <a:ea typeface="Cambria"/>
                <a:cs typeface="Cambria"/>
                <a:sym typeface="Cambria"/>
              </a:rPr>
              <a:t>Filing of E-Form PAS-6 on a half-yearly basis with the Registrar of Companies. </a:t>
            </a:r>
            <a:endParaRPr sz="2000" dirty="0"/>
          </a:p>
          <a:p>
            <a:pPr marL="0" marR="0" lvl="0" indent="0" algn="just" rtl="0">
              <a:lnSpc>
                <a:spcPct val="140000"/>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02374" marR="0" lvl="1" indent="-301187" algn="just" rtl="0">
              <a:lnSpc>
                <a:spcPct val="140000"/>
              </a:lnSpc>
              <a:spcBef>
                <a:spcPts val="0"/>
              </a:spcBef>
              <a:spcAft>
                <a:spcPts val="0"/>
              </a:spcAft>
              <a:buClr>
                <a:srgbClr val="FFFFFF"/>
              </a:buClr>
              <a:buSzPts val="2790"/>
              <a:buFont typeface="Arial"/>
              <a:buChar char="•"/>
            </a:pPr>
            <a:r>
              <a:rPr lang="en-US" sz="2000" b="1" i="0" u="none" strike="noStrike" cap="none" dirty="0">
                <a:solidFill>
                  <a:srgbClr val="FFFFFF"/>
                </a:solidFill>
                <a:latin typeface="Cambria"/>
                <a:ea typeface="Cambria"/>
                <a:cs typeface="Cambria"/>
                <a:sym typeface="Cambria"/>
              </a:rPr>
              <a:t>Due date: Within 60 days from the conclusion of each half-year. </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354"/>
        <p:cNvGrpSpPr/>
        <p:nvPr/>
      </p:nvGrpSpPr>
      <p:grpSpPr>
        <a:xfrm>
          <a:off x="0" y="0"/>
          <a:ext cx="0" cy="0"/>
          <a:chOff x="0" y="0"/>
          <a:chExt cx="0" cy="0"/>
        </a:xfrm>
      </p:grpSpPr>
      <p:sp>
        <p:nvSpPr>
          <p:cNvPr id="355" name="Google Shape;355;p19"/>
          <p:cNvSpPr txBox="1"/>
          <p:nvPr/>
        </p:nvSpPr>
        <p:spPr>
          <a:xfrm>
            <a:off x="2427199" y="1103058"/>
            <a:ext cx="9415660" cy="1592744"/>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en-US" sz="7393" b="1" i="0" u="none" strike="noStrike" cap="none" dirty="0">
                <a:solidFill>
                  <a:srgbClr val="145DA0"/>
                </a:solidFill>
                <a:sym typeface="Arial"/>
              </a:rPr>
              <a:t>What is ISIN?</a:t>
            </a:r>
            <a:endParaRPr b="1" dirty="0"/>
          </a:p>
        </p:txBody>
      </p:sp>
      <p:grpSp>
        <p:nvGrpSpPr>
          <p:cNvPr id="356" name="Google Shape;356;p19"/>
          <p:cNvGrpSpPr/>
          <p:nvPr/>
        </p:nvGrpSpPr>
        <p:grpSpPr>
          <a:xfrm>
            <a:off x="-1595820" y="-1782102"/>
            <a:ext cx="4904426" cy="4904426"/>
            <a:chOff x="0" y="0"/>
            <a:chExt cx="812800" cy="812800"/>
          </a:xfrm>
        </p:grpSpPr>
        <p:sp>
          <p:nvSpPr>
            <p:cNvPr id="357" name="Google Shape;35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237D">
                <a:alpha val="15294"/>
              </a:srgbClr>
            </a:solidFill>
            <a:ln w="952500" cap="sq" cmpd="sng">
              <a:solidFill>
                <a:srgbClr val="00569E">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9" name="Google Shape;359;p19"/>
          <p:cNvGrpSpPr/>
          <p:nvPr/>
        </p:nvGrpSpPr>
        <p:grpSpPr>
          <a:xfrm>
            <a:off x="14700679" y="7074186"/>
            <a:ext cx="5946973" cy="5946973"/>
            <a:chOff x="0" y="0"/>
            <a:chExt cx="812800" cy="812800"/>
          </a:xfrm>
        </p:grpSpPr>
        <p:sp>
          <p:nvSpPr>
            <p:cNvPr id="360" name="Google Shape;36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2" name="Google Shape;362;p19"/>
          <p:cNvGrpSpPr/>
          <p:nvPr/>
        </p:nvGrpSpPr>
        <p:grpSpPr>
          <a:xfrm>
            <a:off x="232170" y="3814164"/>
            <a:ext cx="17745784" cy="6106177"/>
            <a:chOff x="0" y="-38100"/>
            <a:chExt cx="4673787" cy="1608211"/>
          </a:xfrm>
        </p:grpSpPr>
        <p:sp>
          <p:nvSpPr>
            <p:cNvPr id="363" name="Google Shape;363;p19"/>
            <p:cNvSpPr/>
            <p:nvPr/>
          </p:nvSpPr>
          <p:spPr>
            <a:xfrm>
              <a:off x="0" y="0"/>
              <a:ext cx="4673787" cy="1570111"/>
            </a:xfrm>
            <a:custGeom>
              <a:avLst/>
              <a:gdLst/>
              <a:ahLst/>
              <a:cxnLst/>
              <a:rect l="l" t="t" r="r" b="b"/>
              <a:pathLst>
                <a:path w="4673787" h="1570111" extrusionOk="0">
                  <a:moveTo>
                    <a:pt x="6108" y="0"/>
                  </a:moveTo>
                  <a:lnTo>
                    <a:pt x="4667679" y="0"/>
                  </a:lnTo>
                  <a:cubicBezTo>
                    <a:pt x="4671052" y="0"/>
                    <a:pt x="4673787" y="2735"/>
                    <a:pt x="4673787" y="6108"/>
                  </a:cubicBezTo>
                  <a:lnTo>
                    <a:pt x="4673787" y="1564003"/>
                  </a:lnTo>
                  <a:cubicBezTo>
                    <a:pt x="4673787" y="1565623"/>
                    <a:pt x="4673143" y="1567177"/>
                    <a:pt x="4671998" y="1568322"/>
                  </a:cubicBezTo>
                  <a:cubicBezTo>
                    <a:pt x="4670852" y="1569468"/>
                    <a:pt x="4669299" y="1570111"/>
                    <a:pt x="4667679" y="1570111"/>
                  </a:cubicBezTo>
                  <a:lnTo>
                    <a:pt x="6108" y="1570111"/>
                  </a:lnTo>
                  <a:cubicBezTo>
                    <a:pt x="4488" y="1570111"/>
                    <a:pt x="2934" y="1569468"/>
                    <a:pt x="1789" y="1568322"/>
                  </a:cubicBezTo>
                  <a:cubicBezTo>
                    <a:pt x="643" y="1567177"/>
                    <a:pt x="0" y="1565623"/>
                    <a:pt x="0" y="1564003"/>
                  </a:cubicBezTo>
                  <a:lnTo>
                    <a:pt x="0" y="6108"/>
                  </a:lnTo>
                  <a:cubicBezTo>
                    <a:pt x="0" y="4488"/>
                    <a:pt x="643" y="2934"/>
                    <a:pt x="1789" y="1789"/>
                  </a:cubicBezTo>
                  <a:cubicBezTo>
                    <a:pt x="2934" y="643"/>
                    <a:pt x="4488" y="0"/>
                    <a:pt x="6108"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txBox="1"/>
            <p:nvPr/>
          </p:nvSpPr>
          <p:spPr>
            <a:xfrm>
              <a:off x="0" y="-38100"/>
              <a:ext cx="4673787" cy="1608211"/>
            </a:xfrm>
            <a:prstGeom prst="rect">
              <a:avLst/>
            </a:prstGeom>
            <a:noFill/>
            <a:ln>
              <a:noFill/>
            </a:ln>
          </p:spPr>
          <p:txBody>
            <a:bodyPr spcFirstLastPara="1" wrap="square" lIns="50800" tIns="50800" rIns="50800" bIns="50800" anchor="ctr" anchorCtr="0">
              <a:noAutofit/>
            </a:bodyPr>
            <a:lstStyle/>
            <a:p>
              <a:pPr marL="0" marR="0" lvl="0" indent="0" algn="l"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5" name="Google Shape;365;p19"/>
          <p:cNvSpPr/>
          <p:nvPr/>
        </p:nvSpPr>
        <p:spPr>
          <a:xfrm>
            <a:off x="11117069" y="0"/>
            <a:ext cx="7170931" cy="3819292"/>
          </a:xfrm>
          <a:custGeom>
            <a:avLst/>
            <a:gdLst/>
            <a:ahLst/>
            <a:cxnLst/>
            <a:rect l="l" t="t" r="r" b="b"/>
            <a:pathLst>
              <a:path w="7170931" h="3819292" extrusionOk="0">
                <a:moveTo>
                  <a:pt x="0" y="0"/>
                </a:moveTo>
                <a:lnTo>
                  <a:pt x="7170931" y="0"/>
                </a:lnTo>
                <a:lnTo>
                  <a:pt x="7170931" y="3819292"/>
                </a:lnTo>
                <a:lnTo>
                  <a:pt x="0" y="3819292"/>
                </a:lnTo>
                <a:lnTo>
                  <a:pt x="0" y="0"/>
                </a:lnTo>
                <a:close/>
              </a:path>
            </a:pathLst>
          </a:custGeom>
          <a:blipFill rotWithShape="1">
            <a:blip r:embed="rId3">
              <a:alphaModFix/>
            </a:blip>
            <a:stretch>
              <a:fillRect t="-13397" b="-13397"/>
            </a:stretch>
          </a:blipFill>
          <a:ln>
            <a:noFill/>
          </a:ln>
        </p:spPr>
      </p:sp>
      <p:sp>
        <p:nvSpPr>
          <p:cNvPr id="366" name="Google Shape;366;p19"/>
          <p:cNvSpPr txBox="1"/>
          <p:nvPr/>
        </p:nvSpPr>
        <p:spPr>
          <a:xfrm>
            <a:off x="856393" y="4710575"/>
            <a:ext cx="17019204" cy="2502993"/>
          </a:xfrm>
          <a:prstGeom prst="rect">
            <a:avLst/>
          </a:prstGeom>
          <a:noFill/>
          <a:ln>
            <a:noFill/>
          </a:ln>
        </p:spPr>
        <p:txBody>
          <a:bodyPr spcFirstLastPara="1" wrap="square" lIns="0" tIns="0" rIns="0" bIns="0" anchor="t" anchorCtr="0">
            <a:spAutoFit/>
          </a:bodyPr>
          <a:lstStyle/>
          <a:p>
            <a:pPr marL="0" marR="0" lvl="0" indent="0" algn="just" rtl="0">
              <a:lnSpc>
                <a:spcPct val="140022"/>
              </a:lnSpc>
              <a:spcBef>
                <a:spcPts val="0"/>
              </a:spcBef>
              <a:spcAft>
                <a:spcPts val="0"/>
              </a:spcAft>
              <a:buNone/>
            </a:pPr>
            <a:r>
              <a:rPr lang="en-US" sz="2000" b="1" i="0" u="none" strike="noStrike" cap="none" dirty="0">
                <a:solidFill>
                  <a:srgbClr val="FDFDFD"/>
                </a:solidFill>
                <a:latin typeface="Cambria"/>
                <a:ea typeface="Cambria"/>
                <a:cs typeface="Cambria"/>
                <a:sym typeface="Cambria"/>
              </a:rPr>
              <a:t>An International Securities Identification </a:t>
            </a:r>
            <a:r>
              <a:rPr lang="en-US" sz="2000" b="1" i="0" u="none" strike="noStrike" cap="none" dirty="0" err="1">
                <a:solidFill>
                  <a:srgbClr val="FDFDFD"/>
                </a:solidFill>
                <a:latin typeface="Cambria"/>
                <a:ea typeface="Cambria"/>
                <a:cs typeface="Cambria"/>
                <a:sym typeface="Cambria"/>
              </a:rPr>
              <a:t>Nmber</a:t>
            </a:r>
            <a:r>
              <a:rPr lang="en-US" sz="2000" b="1" i="0" u="none" strike="noStrike" cap="none" dirty="0">
                <a:solidFill>
                  <a:srgbClr val="FDFDFD"/>
                </a:solidFill>
                <a:latin typeface="Cambria"/>
                <a:ea typeface="Cambria"/>
                <a:cs typeface="Cambria"/>
                <a:sym typeface="Cambria"/>
              </a:rPr>
              <a:t> (ISIN) is a 12-digit alphanumeric code that is used to identify a particular security.  </a:t>
            </a:r>
            <a:endParaRPr sz="2000" dirty="0"/>
          </a:p>
          <a:p>
            <a:pPr marL="0" marR="0" lvl="0" indent="0" algn="just" rtl="0">
              <a:lnSpc>
                <a:spcPct val="140022"/>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40022"/>
              </a:lnSpc>
              <a:spcBef>
                <a:spcPts val="0"/>
              </a:spcBef>
              <a:spcAft>
                <a:spcPts val="0"/>
              </a:spcAft>
              <a:buNone/>
            </a:pPr>
            <a:r>
              <a:rPr lang="en-US" sz="2000" b="1" i="0" u="none" strike="noStrike" cap="none" dirty="0">
                <a:solidFill>
                  <a:srgbClr val="FDFDFD"/>
                </a:solidFill>
                <a:latin typeface="Cambria"/>
                <a:ea typeface="Cambria"/>
                <a:cs typeface="Cambria"/>
                <a:sym typeface="Cambria"/>
              </a:rPr>
              <a:t>It is issued by the National Numbering Agency, present in each respective countries. </a:t>
            </a:r>
            <a:endParaRPr sz="2000" dirty="0"/>
          </a:p>
          <a:p>
            <a:pPr marL="0" marR="0" lvl="0" indent="0" algn="just" rtl="0">
              <a:lnSpc>
                <a:spcPct val="140022"/>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40022"/>
              </a:lnSpc>
              <a:spcBef>
                <a:spcPts val="0"/>
              </a:spcBef>
              <a:spcAft>
                <a:spcPts val="0"/>
              </a:spcAft>
              <a:buNone/>
            </a:pPr>
            <a:r>
              <a:rPr lang="en-US" sz="2000" b="1" i="0" u="none" strike="noStrike" cap="none" dirty="0">
                <a:solidFill>
                  <a:srgbClr val="FDFDFD"/>
                </a:solidFill>
                <a:latin typeface="Cambria"/>
                <a:ea typeface="Cambria"/>
                <a:cs typeface="Cambria"/>
                <a:sym typeface="Cambria"/>
              </a:rPr>
              <a:t>The first 2 digits are the country of origin, the 9 digits in between for unique identification of security and the last digit is the Check Code</a:t>
            </a:r>
            <a:r>
              <a:rPr lang="en-US" sz="3618" b="1" i="0" u="none" strike="noStrike" cap="none" dirty="0">
                <a:solidFill>
                  <a:srgbClr val="FDFDFD"/>
                </a:solidFill>
                <a:latin typeface="Cambria"/>
                <a:ea typeface="Cambria"/>
                <a:cs typeface="Cambria"/>
                <a:sym typeface="Cambria"/>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06"/>
        <p:cNvGrpSpPr/>
        <p:nvPr/>
      </p:nvGrpSpPr>
      <p:grpSpPr>
        <a:xfrm>
          <a:off x="0" y="0"/>
          <a:ext cx="0" cy="0"/>
          <a:chOff x="0" y="0"/>
          <a:chExt cx="0" cy="0"/>
        </a:xfrm>
      </p:grpSpPr>
      <p:grpSp>
        <p:nvGrpSpPr>
          <p:cNvPr id="107" name="Google Shape;107;p2"/>
          <p:cNvGrpSpPr/>
          <p:nvPr/>
        </p:nvGrpSpPr>
        <p:grpSpPr>
          <a:xfrm>
            <a:off x="-188217" y="9113639"/>
            <a:ext cx="18476217" cy="1173361"/>
            <a:chOff x="0" y="-38100"/>
            <a:chExt cx="4866164" cy="309033"/>
          </a:xfrm>
        </p:grpSpPr>
        <p:sp>
          <p:nvSpPr>
            <p:cNvPr id="108" name="Google Shape;108;p2"/>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5B98BA"/>
            </a:solidFill>
            <a:ln>
              <a:noFill/>
            </a:ln>
          </p:spPr>
        </p:sp>
        <p:sp>
          <p:nvSpPr>
            <p:cNvPr id="109" name="Google Shape;109;p2"/>
            <p:cNvSpPr txBox="1"/>
            <p:nvPr/>
          </p:nvSpPr>
          <p:spPr>
            <a:xfrm>
              <a:off x="0" y="-38100"/>
              <a:ext cx="4866164"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2"/>
          <p:cNvGrpSpPr/>
          <p:nvPr/>
        </p:nvGrpSpPr>
        <p:grpSpPr>
          <a:xfrm>
            <a:off x="3896755" y="55504"/>
            <a:ext cx="11626334" cy="7090491"/>
            <a:chOff x="0" y="-38100"/>
            <a:chExt cx="3062080" cy="1867454"/>
          </a:xfrm>
        </p:grpSpPr>
        <p:sp>
          <p:nvSpPr>
            <p:cNvPr id="111" name="Google Shape;111;p2"/>
            <p:cNvSpPr/>
            <p:nvPr/>
          </p:nvSpPr>
          <p:spPr>
            <a:xfrm>
              <a:off x="0" y="0"/>
              <a:ext cx="3062080" cy="1829354"/>
            </a:xfrm>
            <a:custGeom>
              <a:avLst/>
              <a:gdLst/>
              <a:ahLst/>
              <a:cxnLst/>
              <a:rect l="l" t="t" r="r" b="b"/>
              <a:pathLst>
                <a:path w="3062080" h="1829354" extrusionOk="0">
                  <a:moveTo>
                    <a:pt x="0" y="0"/>
                  </a:moveTo>
                  <a:lnTo>
                    <a:pt x="3062080" y="0"/>
                  </a:lnTo>
                  <a:lnTo>
                    <a:pt x="3062080" y="1829354"/>
                  </a:lnTo>
                  <a:lnTo>
                    <a:pt x="0" y="1829354"/>
                  </a:lnTo>
                  <a:close/>
                </a:path>
              </a:pathLst>
            </a:custGeom>
            <a:solidFill>
              <a:srgbClr val="145DA0"/>
            </a:solidFill>
            <a:ln>
              <a:noFill/>
            </a:ln>
          </p:spPr>
        </p:sp>
        <p:sp>
          <p:nvSpPr>
            <p:cNvPr id="112" name="Google Shape;112;p2"/>
            <p:cNvSpPr txBox="1"/>
            <p:nvPr/>
          </p:nvSpPr>
          <p:spPr>
            <a:xfrm>
              <a:off x="0" y="-38100"/>
              <a:ext cx="3062080" cy="186745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3" name="Google Shape;113;p2"/>
          <p:cNvSpPr txBox="1"/>
          <p:nvPr/>
        </p:nvSpPr>
        <p:spPr>
          <a:xfrm>
            <a:off x="4348930" y="2003899"/>
            <a:ext cx="10856712" cy="4308872"/>
          </a:xfrm>
          <a:prstGeom prst="rect">
            <a:avLst/>
          </a:prstGeom>
          <a:noFill/>
          <a:ln>
            <a:noFill/>
          </a:ln>
        </p:spPr>
        <p:txBody>
          <a:bodyPr spcFirstLastPara="1" wrap="square" lIns="0" tIns="0" rIns="0" bIns="0" anchor="t" anchorCtr="0">
            <a:spAutoFit/>
          </a:bodyPr>
          <a:lstStyle/>
          <a:p>
            <a:pPr marL="0" marR="0" lvl="0" indent="0" algn="just" rtl="0">
              <a:lnSpc>
                <a:spcPct val="140029"/>
              </a:lnSpc>
              <a:spcBef>
                <a:spcPts val="0"/>
              </a:spcBef>
              <a:spcAft>
                <a:spcPts val="0"/>
              </a:spcAft>
              <a:buNone/>
            </a:pPr>
            <a:r>
              <a:rPr lang="en-US" sz="2000" b="0" i="0" u="none" strike="noStrike" cap="none" dirty="0">
                <a:solidFill>
                  <a:srgbClr val="FDFDFD"/>
                </a:solidFill>
                <a:latin typeface="Poppins"/>
                <a:ea typeface="Poppins"/>
                <a:cs typeface="Poppins"/>
                <a:sym typeface="Poppins"/>
              </a:rPr>
              <a:t>Dematerialization is the process of converting the Physical securities into electronic form and upon conversion, crediting the electronic shares in the </a:t>
            </a:r>
            <a:r>
              <a:rPr lang="en-US" sz="2000" b="0" i="0" u="none" strike="noStrike" cap="none" dirty="0" err="1">
                <a:solidFill>
                  <a:srgbClr val="FDFDFD"/>
                </a:solidFill>
                <a:latin typeface="Poppins"/>
                <a:ea typeface="Poppins"/>
                <a:cs typeface="Poppins"/>
                <a:sym typeface="Poppins"/>
              </a:rPr>
              <a:t>Demat</a:t>
            </a:r>
            <a:r>
              <a:rPr lang="en-US" sz="2000" b="0" i="0" u="none" strike="noStrike" cap="none" dirty="0">
                <a:solidFill>
                  <a:srgbClr val="FDFDFD"/>
                </a:solidFill>
                <a:latin typeface="Poppins"/>
                <a:ea typeface="Poppins"/>
                <a:cs typeface="Poppins"/>
                <a:sym typeface="Poppins"/>
              </a:rPr>
              <a:t> Account of the Investor. </a:t>
            </a:r>
            <a:endParaRPr sz="2000" dirty="0"/>
          </a:p>
          <a:p>
            <a:pPr marL="0" marR="0" lvl="0" indent="0" algn="just" rtl="0">
              <a:lnSpc>
                <a:spcPct val="140029"/>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40029"/>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40029"/>
              </a:lnSpc>
              <a:spcBef>
                <a:spcPts val="0"/>
              </a:spcBef>
              <a:spcAft>
                <a:spcPts val="0"/>
              </a:spcAft>
              <a:buNone/>
            </a:pPr>
            <a:r>
              <a:rPr lang="en-US" sz="2000" b="0" i="0" u="none" strike="noStrike" cap="none" dirty="0">
                <a:solidFill>
                  <a:srgbClr val="FDFDFD"/>
                </a:solidFill>
                <a:latin typeface="Poppins"/>
                <a:ea typeface="Poppins"/>
                <a:cs typeface="Poppins"/>
                <a:sym typeface="Poppins"/>
              </a:rPr>
              <a:t>Dematerialized Shares receive credits and bonuses directly into their linked bank accounts. Further, it helps to reduce the concept of “</a:t>
            </a:r>
            <a:r>
              <a:rPr lang="en-US" sz="2000" b="0" i="0" u="none" strike="noStrike" cap="none" dirty="0" err="1">
                <a:solidFill>
                  <a:srgbClr val="FDFDFD"/>
                </a:solidFill>
                <a:latin typeface="Poppins"/>
                <a:ea typeface="Poppins"/>
                <a:cs typeface="Poppins"/>
                <a:sym typeface="Poppins"/>
              </a:rPr>
              <a:t>benami</a:t>
            </a:r>
            <a:r>
              <a:rPr lang="en-US" sz="2000" b="0" i="0" u="none" strike="noStrike" cap="none" dirty="0">
                <a:solidFill>
                  <a:srgbClr val="FDFDFD"/>
                </a:solidFill>
                <a:latin typeface="Poppins"/>
                <a:ea typeface="Poppins"/>
                <a:cs typeface="Poppins"/>
                <a:sym typeface="Poppins"/>
              </a:rPr>
              <a:t>” shareholders and increases transparency within Companies.  </a:t>
            </a:r>
            <a:endParaRPr sz="2000" dirty="0"/>
          </a:p>
          <a:p>
            <a:pPr marL="0" marR="0" lvl="0" indent="0" algn="just" rtl="0">
              <a:lnSpc>
                <a:spcPct val="140029"/>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40029"/>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p:txBody>
      </p:sp>
      <p:sp>
        <p:nvSpPr>
          <p:cNvPr id="114" name="Google Shape;114;p2"/>
          <p:cNvSpPr/>
          <p:nvPr/>
        </p:nvSpPr>
        <p:spPr>
          <a:xfrm>
            <a:off x="1429463" y="6177035"/>
            <a:ext cx="2919466" cy="2919466"/>
          </a:xfrm>
          <a:custGeom>
            <a:avLst/>
            <a:gdLst/>
            <a:ahLst/>
            <a:cxnLst/>
            <a:rect l="l" t="t" r="r" b="b"/>
            <a:pathLst>
              <a:path w="2919466" h="2919466" extrusionOk="0">
                <a:moveTo>
                  <a:pt x="0" y="0"/>
                </a:moveTo>
                <a:lnTo>
                  <a:pt x="2919467" y="0"/>
                </a:lnTo>
                <a:lnTo>
                  <a:pt x="2919467" y="2919467"/>
                </a:lnTo>
                <a:lnTo>
                  <a:pt x="0" y="2919467"/>
                </a:lnTo>
                <a:lnTo>
                  <a:pt x="0" y="0"/>
                </a:lnTo>
                <a:close/>
              </a:path>
            </a:pathLst>
          </a:custGeom>
          <a:blipFill rotWithShape="1">
            <a:blip r:embed="rId3">
              <a:alphaModFix/>
            </a:blip>
            <a:stretch>
              <a:fillRect/>
            </a:stretch>
          </a:blipFill>
          <a:ln>
            <a:noFill/>
          </a:ln>
        </p:spPr>
      </p:sp>
      <p:sp>
        <p:nvSpPr>
          <p:cNvPr id="115" name="Google Shape;115;p2"/>
          <p:cNvSpPr/>
          <p:nvPr/>
        </p:nvSpPr>
        <p:spPr>
          <a:xfrm>
            <a:off x="15205642" y="6209008"/>
            <a:ext cx="2943952" cy="3049292"/>
          </a:xfrm>
          <a:custGeom>
            <a:avLst/>
            <a:gdLst/>
            <a:ahLst/>
            <a:cxnLst/>
            <a:rect l="l" t="t" r="r" b="b"/>
            <a:pathLst>
              <a:path w="2943952" h="3049292" extrusionOk="0">
                <a:moveTo>
                  <a:pt x="0" y="0"/>
                </a:moveTo>
                <a:lnTo>
                  <a:pt x="2943952" y="0"/>
                </a:lnTo>
                <a:lnTo>
                  <a:pt x="2943952" y="3049292"/>
                </a:lnTo>
                <a:lnTo>
                  <a:pt x="0" y="3049292"/>
                </a:lnTo>
                <a:lnTo>
                  <a:pt x="0" y="0"/>
                </a:lnTo>
                <a:close/>
              </a:path>
            </a:pathLst>
          </a:custGeom>
          <a:blipFill rotWithShape="1">
            <a:blip r:embed="rId4">
              <a:alphaModFix/>
            </a:blip>
            <a:stretch>
              <a:fillRect/>
            </a:stretch>
          </a:blipFill>
          <a:ln>
            <a:noFill/>
          </a:ln>
        </p:spPr>
      </p:sp>
      <p:sp>
        <p:nvSpPr>
          <p:cNvPr id="116" name="Google Shape;116;p2"/>
          <p:cNvSpPr txBox="1"/>
          <p:nvPr/>
        </p:nvSpPr>
        <p:spPr>
          <a:xfrm>
            <a:off x="3896755" y="670899"/>
            <a:ext cx="11308887" cy="992039"/>
          </a:xfrm>
          <a:prstGeom prst="rect">
            <a:avLst/>
          </a:prstGeom>
          <a:noFill/>
          <a:ln>
            <a:noFill/>
          </a:ln>
        </p:spPr>
        <p:txBody>
          <a:bodyPr spcFirstLastPara="1" wrap="square" lIns="0" tIns="0" rIns="0" bIns="0" anchor="t" anchorCtr="0">
            <a:spAutoFit/>
          </a:bodyPr>
          <a:lstStyle/>
          <a:p>
            <a:pPr marL="0" marR="0" lvl="0" indent="0" algn="ctr" rtl="0">
              <a:lnSpc>
                <a:spcPct val="139989"/>
              </a:lnSpc>
              <a:spcBef>
                <a:spcPts val="0"/>
              </a:spcBef>
              <a:spcAft>
                <a:spcPts val="0"/>
              </a:spcAft>
              <a:buNone/>
            </a:pPr>
            <a:r>
              <a:rPr lang="en-US" sz="5854" b="1" i="0" u="none" strike="noStrike" cap="none">
                <a:solidFill>
                  <a:srgbClr val="FDFDFD"/>
                </a:solidFill>
                <a:latin typeface="Open Sans ExtraBold"/>
                <a:ea typeface="Open Sans ExtraBold"/>
                <a:cs typeface="Open Sans ExtraBold"/>
                <a:sym typeface="Open Sans ExtraBold"/>
              </a:rPr>
              <a:t>What is Dematerialization?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370"/>
        <p:cNvGrpSpPr/>
        <p:nvPr/>
      </p:nvGrpSpPr>
      <p:grpSpPr>
        <a:xfrm>
          <a:off x="0" y="0"/>
          <a:ext cx="0" cy="0"/>
          <a:chOff x="0" y="0"/>
          <a:chExt cx="0" cy="0"/>
        </a:xfrm>
      </p:grpSpPr>
      <p:grpSp>
        <p:nvGrpSpPr>
          <p:cNvPr id="371" name="Google Shape;371;p20"/>
          <p:cNvGrpSpPr/>
          <p:nvPr/>
        </p:nvGrpSpPr>
        <p:grpSpPr>
          <a:xfrm>
            <a:off x="13266830" y="-144661"/>
            <a:ext cx="5021170" cy="10431661"/>
            <a:chOff x="0" y="-38100"/>
            <a:chExt cx="1322448" cy="2747433"/>
          </a:xfrm>
        </p:grpSpPr>
        <p:sp>
          <p:nvSpPr>
            <p:cNvPr id="372" name="Google Shape;372;p20"/>
            <p:cNvSpPr/>
            <p:nvPr/>
          </p:nvSpPr>
          <p:spPr>
            <a:xfrm>
              <a:off x="0" y="0"/>
              <a:ext cx="1322448" cy="2709333"/>
            </a:xfrm>
            <a:custGeom>
              <a:avLst/>
              <a:gdLst/>
              <a:ahLst/>
              <a:cxnLst/>
              <a:rect l="l" t="t" r="r" b="b"/>
              <a:pathLst>
                <a:path w="1322448" h="2709333" extrusionOk="0">
                  <a:moveTo>
                    <a:pt x="0" y="0"/>
                  </a:moveTo>
                  <a:lnTo>
                    <a:pt x="1322448" y="0"/>
                  </a:lnTo>
                  <a:lnTo>
                    <a:pt x="1322448" y="2709333"/>
                  </a:lnTo>
                  <a:lnTo>
                    <a:pt x="0" y="2709333"/>
                  </a:lnTo>
                  <a:close/>
                </a:path>
              </a:pathLst>
            </a:custGeom>
            <a:solidFill>
              <a:srgbClr val="051D40"/>
            </a:solidFill>
            <a:ln>
              <a:noFill/>
            </a:ln>
          </p:spPr>
        </p:sp>
        <p:sp>
          <p:nvSpPr>
            <p:cNvPr id="373" name="Google Shape;373;p20"/>
            <p:cNvSpPr txBox="1"/>
            <p:nvPr/>
          </p:nvSpPr>
          <p:spPr>
            <a:xfrm>
              <a:off x="0" y="-38100"/>
              <a:ext cx="1322448"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4" name="Google Shape;374;p20"/>
          <p:cNvSpPr txBox="1"/>
          <p:nvPr/>
        </p:nvSpPr>
        <p:spPr>
          <a:xfrm>
            <a:off x="1594175" y="238615"/>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Additional Compliances?</a:t>
            </a:r>
            <a:endParaRPr/>
          </a:p>
        </p:txBody>
      </p:sp>
      <p:grpSp>
        <p:nvGrpSpPr>
          <p:cNvPr id="375" name="Google Shape;375;p20"/>
          <p:cNvGrpSpPr/>
          <p:nvPr/>
        </p:nvGrpSpPr>
        <p:grpSpPr>
          <a:xfrm>
            <a:off x="-1595820" y="-1782102"/>
            <a:ext cx="3564204" cy="3564204"/>
            <a:chOff x="0" y="0"/>
            <a:chExt cx="812800" cy="812800"/>
          </a:xfrm>
        </p:grpSpPr>
        <p:sp>
          <p:nvSpPr>
            <p:cNvPr id="376" name="Google Shape;376;p2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8" name="Google Shape;378;p20"/>
          <p:cNvGrpSpPr/>
          <p:nvPr/>
        </p:nvGrpSpPr>
        <p:grpSpPr>
          <a:xfrm>
            <a:off x="14700679" y="7074186"/>
            <a:ext cx="5946973" cy="5946973"/>
            <a:chOff x="0" y="0"/>
            <a:chExt cx="812800" cy="812800"/>
          </a:xfrm>
        </p:grpSpPr>
        <p:sp>
          <p:nvSpPr>
            <p:cNvPr id="379" name="Google Shape;379;p2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1" name="Google Shape;381;p20"/>
          <p:cNvGrpSpPr/>
          <p:nvPr/>
        </p:nvGrpSpPr>
        <p:grpSpPr>
          <a:xfrm>
            <a:off x="459099" y="1923728"/>
            <a:ext cx="12542105" cy="7936957"/>
            <a:chOff x="0" y="-38100"/>
            <a:chExt cx="3303270" cy="2090392"/>
          </a:xfrm>
        </p:grpSpPr>
        <p:sp>
          <p:nvSpPr>
            <p:cNvPr id="382" name="Google Shape;382;p20"/>
            <p:cNvSpPr/>
            <p:nvPr/>
          </p:nvSpPr>
          <p:spPr>
            <a:xfrm>
              <a:off x="0" y="0"/>
              <a:ext cx="3303270" cy="2052292"/>
            </a:xfrm>
            <a:custGeom>
              <a:avLst/>
              <a:gdLst/>
              <a:ahLst/>
              <a:cxnLst/>
              <a:rect l="l" t="t" r="r" b="b"/>
              <a:pathLst>
                <a:path w="3303270" h="2052292" extrusionOk="0">
                  <a:moveTo>
                    <a:pt x="8642" y="0"/>
                  </a:moveTo>
                  <a:lnTo>
                    <a:pt x="3294628" y="0"/>
                  </a:lnTo>
                  <a:cubicBezTo>
                    <a:pt x="3296920" y="0"/>
                    <a:pt x="3299118" y="910"/>
                    <a:pt x="3300738" y="2531"/>
                  </a:cubicBezTo>
                  <a:cubicBezTo>
                    <a:pt x="3302359" y="4152"/>
                    <a:pt x="3303270" y="6350"/>
                    <a:pt x="3303270" y="8642"/>
                  </a:cubicBezTo>
                  <a:lnTo>
                    <a:pt x="3303270" y="2043650"/>
                  </a:lnTo>
                  <a:cubicBezTo>
                    <a:pt x="3303270" y="2048423"/>
                    <a:pt x="3299401" y="2052292"/>
                    <a:pt x="3294628" y="2052292"/>
                  </a:cubicBezTo>
                  <a:lnTo>
                    <a:pt x="8642" y="2052292"/>
                  </a:lnTo>
                  <a:cubicBezTo>
                    <a:pt x="3869" y="2052292"/>
                    <a:pt x="0" y="2048423"/>
                    <a:pt x="0" y="2043650"/>
                  </a:cubicBezTo>
                  <a:lnTo>
                    <a:pt x="0" y="8642"/>
                  </a:lnTo>
                  <a:cubicBezTo>
                    <a:pt x="0" y="3869"/>
                    <a:pt x="3869" y="0"/>
                    <a:pt x="8642"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txBox="1"/>
            <p:nvPr/>
          </p:nvSpPr>
          <p:spPr>
            <a:xfrm>
              <a:off x="0" y="-38100"/>
              <a:ext cx="3303269" cy="209039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4" name="Google Shape;384;p20"/>
          <p:cNvSpPr txBox="1"/>
          <p:nvPr/>
        </p:nvSpPr>
        <p:spPr>
          <a:xfrm>
            <a:off x="459099" y="2683184"/>
            <a:ext cx="12174267" cy="6575116"/>
          </a:xfrm>
          <a:prstGeom prst="rect">
            <a:avLst/>
          </a:prstGeom>
          <a:noFill/>
          <a:ln>
            <a:noFill/>
          </a:ln>
        </p:spPr>
        <p:txBody>
          <a:bodyPr spcFirstLastPara="1" wrap="square" lIns="0" tIns="0" rIns="0" bIns="0" anchor="t" anchorCtr="0">
            <a:spAutoFit/>
          </a:bodyPr>
          <a:lstStyle/>
          <a:p>
            <a:pPr marL="542373" marR="0" lvl="1" indent="-271186" algn="just" rtl="0">
              <a:lnSpc>
                <a:spcPct val="140007"/>
              </a:lnSpc>
              <a:spcBef>
                <a:spcPts val="0"/>
              </a:spcBef>
              <a:spcAft>
                <a:spcPts val="0"/>
              </a:spcAft>
              <a:buClr>
                <a:srgbClr val="FDFDFD"/>
              </a:buClr>
              <a:buSzPts val="2512"/>
              <a:buFont typeface="Arial"/>
              <a:buChar char="•"/>
            </a:pPr>
            <a:r>
              <a:rPr lang="en-US" sz="2000" b="1" i="0" u="none" strike="noStrike" cap="none" dirty="0">
                <a:solidFill>
                  <a:srgbClr val="FDFDFD"/>
                </a:solidFill>
                <a:latin typeface="Cambria"/>
                <a:ea typeface="Cambria"/>
                <a:cs typeface="Cambria"/>
                <a:sym typeface="Cambria"/>
              </a:rPr>
              <a:t>Grievances of the security holders to be filed with the Investor Education and Protection Fund Authority (IEPF). </a:t>
            </a:r>
            <a:endParaRPr sz="2000" dirty="0"/>
          </a:p>
          <a:p>
            <a:pPr marL="0" marR="0" lvl="0" indent="0" algn="just" rtl="0">
              <a:lnSpc>
                <a:spcPct val="140007"/>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542373" marR="0" lvl="1" indent="-271186" algn="just" rtl="0">
              <a:lnSpc>
                <a:spcPct val="140007"/>
              </a:lnSpc>
              <a:spcBef>
                <a:spcPts val="0"/>
              </a:spcBef>
              <a:spcAft>
                <a:spcPts val="0"/>
              </a:spcAft>
              <a:buClr>
                <a:srgbClr val="FDFDFD"/>
              </a:buClr>
              <a:buSzPts val="2512"/>
              <a:buFont typeface="Arial"/>
              <a:buChar char="•"/>
            </a:pPr>
            <a:r>
              <a:rPr lang="en-US" sz="2000" b="1" i="0" u="none" strike="noStrike" cap="none" dirty="0">
                <a:solidFill>
                  <a:srgbClr val="FDFDFD"/>
                </a:solidFill>
                <a:latin typeface="Cambria"/>
                <a:ea typeface="Cambria"/>
                <a:cs typeface="Cambria"/>
                <a:sym typeface="Cambria"/>
              </a:rPr>
              <a:t>Comply with  regulations or directions or guidelines, as issued by SEBI or Depository, from time to time. </a:t>
            </a:r>
            <a:endParaRPr sz="2000" dirty="0"/>
          </a:p>
          <a:p>
            <a:pPr marL="0" marR="0" lvl="0" indent="0" algn="just" rtl="0">
              <a:lnSpc>
                <a:spcPct val="140007"/>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542373" marR="0" lvl="1" indent="-271186" algn="just" rtl="0">
              <a:lnSpc>
                <a:spcPct val="140007"/>
              </a:lnSpc>
              <a:spcBef>
                <a:spcPts val="0"/>
              </a:spcBef>
              <a:spcAft>
                <a:spcPts val="0"/>
              </a:spcAft>
              <a:buClr>
                <a:srgbClr val="FDFDFD"/>
              </a:buClr>
              <a:buSzPts val="2512"/>
              <a:buFont typeface="Arial"/>
              <a:buChar char="•"/>
            </a:pPr>
            <a:r>
              <a:rPr lang="en-US" sz="2000" b="1" i="0" u="none" strike="noStrike" cap="none" dirty="0">
                <a:solidFill>
                  <a:srgbClr val="FDFDFD"/>
                </a:solidFill>
                <a:latin typeface="Cambria"/>
                <a:ea typeface="Cambria"/>
                <a:cs typeface="Cambria"/>
                <a:sym typeface="Cambria"/>
              </a:rPr>
              <a:t>In case of any default in payment of Fees/Deposits- The Pvt. Co  shall not make any offer or issuance of securities  till the payments are made. </a:t>
            </a:r>
            <a:endParaRPr sz="2000" dirty="0"/>
          </a:p>
          <a:p>
            <a:pPr marL="0" marR="0" lvl="0" indent="0" algn="just" rtl="0">
              <a:lnSpc>
                <a:spcPct val="140007"/>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542373" marR="0" lvl="1" indent="-271186" algn="just" rtl="0">
              <a:lnSpc>
                <a:spcPct val="140007"/>
              </a:lnSpc>
              <a:spcBef>
                <a:spcPts val="0"/>
              </a:spcBef>
              <a:spcAft>
                <a:spcPts val="0"/>
              </a:spcAft>
              <a:buClr>
                <a:srgbClr val="FDFDFD"/>
              </a:buClr>
              <a:buSzPts val="2512"/>
              <a:buFont typeface="Arial"/>
              <a:buChar char="•"/>
            </a:pPr>
            <a:r>
              <a:rPr lang="en-US" sz="2000" b="1" i="0" u="none" strike="noStrike" cap="none" dirty="0">
                <a:solidFill>
                  <a:srgbClr val="FDFDFD"/>
                </a:solidFill>
                <a:latin typeface="Cambria"/>
                <a:ea typeface="Cambria"/>
                <a:cs typeface="Cambria"/>
                <a:sym typeface="Cambria"/>
              </a:rPr>
              <a:t>The Company shall immediately bring to the notice of the Depositories, any difference </a:t>
            </a:r>
            <a:r>
              <a:rPr lang="en-US" sz="2000" b="1" i="0" u="none" strike="noStrike" cap="none" dirty="0" err="1">
                <a:solidFill>
                  <a:srgbClr val="FDFDFD"/>
                </a:solidFill>
                <a:latin typeface="Cambria"/>
                <a:ea typeface="Cambria"/>
                <a:cs typeface="Cambria"/>
                <a:sym typeface="Cambria"/>
              </a:rPr>
              <a:t>ketween</a:t>
            </a:r>
            <a:r>
              <a:rPr lang="en-US" sz="2000" b="1" i="0" u="none" strike="noStrike" cap="none" dirty="0">
                <a:solidFill>
                  <a:srgbClr val="FDFDFD"/>
                </a:solidFill>
                <a:latin typeface="Cambria"/>
                <a:ea typeface="Cambria"/>
                <a:cs typeface="Cambria"/>
                <a:sym typeface="Cambria"/>
              </a:rPr>
              <a:t> the Issued Capital and the Capital held in Dematerialized Form. </a:t>
            </a:r>
            <a:endParaRPr sz="2000" dirty="0"/>
          </a:p>
          <a:p>
            <a:pPr marL="0" marR="0" lvl="0" indent="0" algn="just" rtl="0">
              <a:lnSpc>
                <a:spcPct val="140007"/>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542373" marR="0" lvl="1" indent="-271186" algn="just" rtl="0">
              <a:lnSpc>
                <a:spcPct val="140007"/>
              </a:lnSpc>
              <a:spcBef>
                <a:spcPts val="0"/>
              </a:spcBef>
              <a:spcAft>
                <a:spcPts val="0"/>
              </a:spcAft>
              <a:buClr>
                <a:srgbClr val="FDFDFD"/>
              </a:buClr>
              <a:buSzPts val="2512"/>
              <a:buFont typeface="Arial"/>
              <a:buChar char="•"/>
            </a:pPr>
            <a:r>
              <a:rPr lang="en-US" sz="2000" b="1" i="0" u="none" strike="noStrike" cap="none" dirty="0">
                <a:solidFill>
                  <a:srgbClr val="FDFDFD"/>
                </a:solidFill>
                <a:latin typeface="Cambria"/>
                <a:ea typeface="Cambria"/>
                <a:cs typeface="Cambria"/>
                <a:sym typeface="Cambria"/>
              </a:rPr>
              <a:t>Provisions of Depositories Act, 1996, SEBI (Depositories and Participants) Regulations, 2018 and SEBI (Registrars to an Issue and Share  Transfers Agent) Regulations, 1993 shall apply mutatis mutandis</a:t>
            </a:r>
            <a:r>
              <a:rPr lang="en-US" sz="2512" b="1" i="0" u="none" strike="noStrike" cap="none" dirty="0">
                <a:solidFill>
                  <a:srgbClr val="FDFDFD"/>
                </a:solidFill>
                <a:latin typeface="Cambria"/>
                <a:ea typeface="Cambria"/>
                <a:cs typeface="Cambria"/>
                <a:sym typeface="Cambria"/>
              </a:rPr>
              <a:t>. </a:t>
            </a:r>
            <a:endParaRPr dirty="0"/>
          </a:p>
        </p:txBody>
      </p:sp>
      <p:grpSp>
        <p:nvGrpSpPr>
          <p:cNvPr id="385" name="Google Shape;385;p20"/>
          <p:cNvGrpSpPr/>
          <p:nvPr/>
        </p:nvGrpSpPr>
        <p:grpSpPr>
          <a:xfrm>
            <a:off x="4064213" y="1176709"/>
            <a:ext cx="5331876" cy="1332755"/>
            <a:chOff x="0" y="-66675"/>
            <a:chExt cx="1948922" cy="487152"/>
          </a:xfrm>
        </p:grpSpPr>
        <p:sp>
          <p:nvSpPr>
            <p:cNvPr id="386" name="Google Shape;386;p20"/>
            <p:cNvSpPr/>
            <p:nvPr/>
          </p:nvSpPr>
          <p:spPr>
            <a:xfrm>
              <a:off x="0" y="0"/>
              <a:ext cx="1948922" cy="420477"/>
            </a:xfrm>
            <a:custGeom>
              <a:avLst/>
              <a:gdLst/>
              <a:ahLst/>
              <a:cxnLst/>
              <a:rect l="l" t="t" r="r" b="b"/>
              <a:pathLst>
                <a:path w="1948922" h="420477" extrusionOk="0">
                  <a:moveTo>
                    <a:pt x="66792" y="0"/>
                  </a:moveTo>
                  <a:lnTo>
                    <a:pt x="1882129" y="0"/>
                  </a:lnTo>
                  <a:cubicBezTo>
                    <a:pt x="1919018" y="0"/>
                    <a:pt x="1948922" y="29904"/>
                    <a:pt x="1948922" y="66792"/>
                  </a:cubicBezTo>
                  <a:lnTo>
                    <a:pt x="1948922" y="353685"/>
                  </a:lnTo>
                  <a:cubicBezTo>
                    <a:pt x="1948922" y="371399"/>
                    <a:pt x="1941885" y="388388"/>
                    <a:pt x="1929359" y="400914"/>
                  </a:cubicBezTo>
                  <a:cubicBezTo>
                    <a:pt x="1916833" y="413440"/>
                    <a:pt x="1899844" y="420477"/>
                    <a:pt x="1882129" y="420477"/>
                  </a:cubicBezTo>
                  <a:lnTo>
                    <a:pt x="66792" y="420477"/>
                  </a:lnTo>
                  <a:cubicBezTo>
                    <a:pt x="29904" y="420477"/>
                    <a:pt x="0" y="390573"/>
                    <a:pt x="0" y="353685"/>
                  </a:cubicBezTo>
                  <a:lnTo>
                    <a:pt x="0" y="66792"/>
                  </a:lnTo>
                  <a:cubicBezTo>
                    <a:pt x="0" y="29904"/>
                    <a:pt x="29904" y="0"/>
                    <a:pt x="66792"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txBox="1"/>
            <p:nvPr/>
          </p:nvSpPr>
          <p:spPr>
            <a:xfrm>
              <a:off x="0" y="-66675"/>
              <a:ext cx="1948921" cy="487152"/>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List of Additional Compliances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391"/>
        <p:cNvGrpSpPr/>
        <p:nvPr/>
      </p:nvGrpSpPr>
      <p:grpSpPr>
        <a:xfrm>
          <a:off x="0" y="0"/>
          <a:ext cx="0" cy="0"/>
          <a:chOff x="0" y="0"/>
          <a:chExt cx="0" cy="0"/>
        </a:xfrm>
      </p:grpSpPr>
      <p:sp>
        <p:nvSpPr>
          <p:cNvPr id="392" name="Google Shape;392;p21"/>
          <p:cNvSpPr/>
          <p:nvPr/>
        </p:nvSpPr>
        <p:spPr>
          <a:xfrm>
            <a:off x="232204"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sp>
        <p:nvSpPr>
          <p:cNvPr id="393" name="Google Shape;393;p21"/>
          <p:cNvSpPr/>
          <p:nvPr/>
        </p:nvSpPr>
        <p:spPr>
          <a:xfrm>
            <a:off x="6224860"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sp>
        <p:nvSpPr>
          <p:cNvPr id="394" name="Google Shape;394;p21"/>
          <p:cNvSpPr/>
          <p:nvPr/>
        </p:nvSpPr>
        <p:spPr>
          <a:xfrm>
            <a:off x="12213997"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grpSp>
        <p:nvGrpSpPr>
          <p:cNvPr id="395" name="Google Shape;395;p21"/>
          <p:cNvGrpSpPr/>
          <p:nvPr/>
        </p:nvGrpSpPr>
        <p:grpSpPr>
          <a:xfrm>
            <a:off x="12213997" y="3155449"/>
            <a:ext cx="5902402" cy="6887362"/>
            <a:chOff x="0" y="-38100"/>
            <a:chExt cx="1570445" cy="1832512"/>
          </a:xfrm>
        </p:grpSpPr>
        <p:sp>
          <p:nvSpPr>
            <p:cNvPr id="396" name="Google Shape;396;p21"/>
            <p:cNvSpPr/>
            <p:nvPr/>
          </p:nvSpPr>
          <p:spPr>
            <a:xfrm>
              <a:off x="0" y="0"/>
              <a:ext cx="1570445" cy="1794412"/>
            </a:xfrm>
            <a:custGeom>
              <a:avLst/>
              <a:gdLst/>
              <a:ahLst/>
              <a:cxnLst/>
              <a:rect l="l" t="t" r="r" b="b"/>
              <a:pathLst>
                <a:path w="1570445" h="1794412" extrusionOk="0">
                  <a:moveTo>
                    <a:pt x="57713" y="0"/>
                  </a:moveTo>
                  <a:lnTo>
                    <a:pt x="1512732" y="0"/>
                  </a:lnTo>
                  <a:cubicBezTo>
                    <a:pt x="1544606" y="0"/>
                    <a:pt x="1570445" y="25839"/>
                    <a:pt x="1570445" y="57713"/>
                  </a:cubicBezTo>
                  <a:lnTo>
                    <a:pt x="1570445" y="1736699"/>
                  </a:lnTo>
                  <a:cubicBezTo>
                    <a:pt x="1570445" y="1768573"/>
                    <a:pt x="1544606" y="1794412"/>
                    <a:pt x="1512732" y="1794412"/>
                  </a:cubicBezTo>
                  <a:lnTo>
                    <a:pt x="57713" y="1794412"/>
                  </a:lnTo>
                  <a:cubicBezTo>
                    <a:pt x="42406" y="1794412"/>
                    <a:pt x="27727" y="1788332"/>
                    <a:pt x="16904" y="1777509"/>
                  </a:cubicBezTo>
                  <a:cubicBezTo>
                    <a:pt x="6080" y="1766685"/>
                    <a:pt x="0" y="1752006"/>
                    <a:pt x="0" y="1736699"/>
                  </a:cubicBezTo>
                  <a:lnTo>
                    <a:pt x="0" y="57713"/>
                  </a:lnTo>
                  <a:cubicBezTo>
                    <a:pt x="0" y="25839"/>
                    <a:pt x="25839" y="0"/>
                    <a:pt x="5771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txBox="1"/>
            <p:nvPr/>
          </p:nvSpPr>
          <p:spPr>
            <a:xfrm>
              <a:off x="0" y="-38100"/>
              <a:ext cx="1570445"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8" name="Google Shape;398;p21"/>
          <p:cNvGrpSpPr/>
          <p:nvPr/>
        </p:nvGrpSpPr>
        <p:grpSpPr>
          <a:xfrm>
            <a:off x="6224860" y="3155449"/>
            <a:ext cx="5841799" cy="6887362"/>
            <a:chOff x="0" y="-38100"/>
            <a:chExt cx="1554321" cy="1832512"/>
          </a:xfrm>
        </p:grpSpPr>
        <p:sp>
          <p:nvSpPr>
            <p:cNvPr id="399" name="Google Shape;399;p21"/>
            <p:cNvSpPr/>
            <p:nvPr/>
          </p:nvSpPr>
          <p:spPr>
            <a:xfrm>
              <a:off x="0" y="0"/>
              <a:ext cx="1554321" cy="1794412"/>
            </a:xfrm>
            <a:custGeom>
              <a:avLst/>
              <a:gdLst/>
              <a:ahLst/>
              <a:cxnLst/>
              <a:rect l="l" t="t" r="r" b="b"/>
              <a:pathLst>
                <a:path w="1554321" h="1794412" extrusionOk="0">
                  <a:moveTo>
                    <a:pt x="58312" y="0"/>
                  </a:moveTo>
                  <a:lnTo>
                    <a:pt x="1496009" y="0"/>
                  </a:lnTo>
                  <a:cubicBezTo>
                    <a:pt x="1511474" y="0"/>
                    <a:pt x="1526306" y="6144"/>
                    <a:pt x="1537241" y="17079"/>
                  </a:cubicBezTo>
                  <a:cubicBezTo>
                    <a:pt x="1548177" y="28015"/>
                    <a:pt x="1554321" y="42846"/>
                    <a:pt x="1554321" y="58312"/>
                  </a:cubicBezTo>
                  <a:lnTo>
                    <a:pt x="1554321" y="1736101"/>
                  </a:lnTo>
                  <a:cubicBezTo>
                    <a:pt x="1554321" y="1751566"/>
                    <a:pt x="1548177" y="1766398"/>
                    <a:pt x="1537241" y="1777333"/>
                  </a:cubicBezTo>
                  <a:cubicBezTo>
                    <a:pt x="1526306" y="1788269"/>
                    <a:pt x="1511474" y="1794412"/>
                    <a:pt x="1496009" y="1794412"/>
                  </a:cubicBezTo>
                  <a:lnTo>
                    <a:pt x="58312" y="1794412"/>
                  </a:lnTo>
                  <a:cubicBezTo>
                    <a:pt x="42846" y="1794412"/>
                    <a:pt x="28015" y="1788269"/>
                    <a:pt x="17079" y="1777333"/>
                  </a:cubicBezTo>
                  <a:cubicBezTo>
                    <a:pt x="6144" y="1766398"/>
                    <a:pt x="0" y="1751566"/>
                    <a:pt x="0" y="1736101"/>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txBox="1"/>
            <p:nvPr/>
          </p:nvSpPr>
          <p:spPr>
            <a:xfrm>
              <a:off x="0" y="-38100"/>
              <a:ext cx="1554321"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1" name="Google Shape;401;p21"/>
          <p:cNvGrpSpPr/>
          <p:nvPr/>
        </p:nvGrpSpPr>
        <p:grpSpPr>
          <a:xfrm>
            <a:off x="232204" y="3155449"/>
            <a:ext cx="5841799" cy="6887362"/>
            <a:chOff x="0" y="-38100"/>
            <a:chExt cx="1554321" cy="1832512"/>
          </a:xfrm>
        </p:grpSpPr>
        <p:sp>
          <p:nvSpPr>
            <p:cNvPr id="402" name="Google Shape;402;p21"/>
            <p:cNvSpPr/>
            <p:nvPr/>
          </p:nvSpPr>
          <p:spPr>
            <a:xfrm>
              <a:off x="0" y="0"/>
              <a:ext cx="1554321" cy="1794412"/>
            </a:xfrm>
            <a:custGeom>
              <a:avLst/>
              <a:gdLst/>
              <a:ahLst/>
              <a:cxnLst/>
              <a:rect l="l" t="t" r="r" b="b"/>
              <a:pathLst>
                <a:path w="1554321" h="1794412" extrusionOk="0">
                  <a:moveTo>
                    <a:pt x="58312" y="0"/>
                  </a:moveTo>
                  <a:lnTo>
                    <a:pt x="1496009" y="0"/>
                  </a:lnTo>
                  <a:cubicBezTo>
                    <a:pt x="1511474" y="0"/>
                    <a:pt x="1526306" y="6144"/>
                    <a:pt x="1537241" y="17079"/>
                  </a:cubicBezTo>
                  <a:cubicBezTo>
                    <a:pt x="1548177" y="28015"/>
                    <a:pt x="1554321" y="42846"/>
                    <a:pt x="1554321" y="58312"/>
                  </a:cubicBezTo>
                  <a:lnTo>
                    <a:pt x="1554321" y="1736101"/>
                  </a:lnTo>
                  <a:cubicBezTo>
                    <a:pt x="1554321" y="1751566"/>
                    <a:pt x="1548177" y="1766398"/>
                    <a:pt x="1537241" y="1777333"/>
                  </a:cubicBezTo>
                  <a:cubicBezTo>
                    <a:pt x="1526306" y="1788269"/>
                    <a:pt x="1511474" y="1794412"/>
                    <a:pt x="1496009" y="1794412"/>
                  </a:cubicBezTo>
                  <a:lnTo>
                    <a:pt x="58312" y="1794412"/>
                  </a:lnTo>
                  <a:cubicBezTo>
                    <a:pt x="42846" y="1794412"/>
                    <a:pt x="28015" y="1788269"/>
                    <a:pt x="17079" y="1777333"/>
                  </a:cubicBezTo>
                  <a:cubicBezTo>
                    <a:pt x="6144" y="1766398"/>
                    <a:pt x="0" y="1751566"/>
                    <a:pt x="0" y="1736101"/>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txBox="1"/>
            <p:nvPr/>
          </p:nvSpPr>
          <p:spPr>
            <a:xfrm>
              <a:off x="0" y="-38100"/>
              <a:ext cx="1554321"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4" name="Google Shape;404;p21"/>
          <p:cNvGrpSpPr/>
          <p:nvPr/>
        </p:nvGrpSpPr>
        <p:grpSpPr>
          <a:xfrm>
            <a:off x="-2123887" y="-2346523"/>
            <a:ext cx="4693046" cy="4693046"/>
            <a:chOff x="0" y="0"/>
            <a:chExt cx="812800" cy="812800"/>
          </a:xfrm>
        </p:grpSpPr>
        <p:sp>
          <p:nvSpPr>
            <p:cNvPr id="405" name="Google Shape;405;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7" name="Google Shape;407;p21"/>
          <p:cNvGrpSpPr/>
          <p:nvPr/>
        </p:nvGrpSpPr>
        <p:grpSpPr>
          <a:xfrm>
            <a:off x="15573718" y="7940477"/>
            <a:ext cx="4693046" cy="4693046"/>
            <a:chOff x="0" y="0"/>
            <a:chExt cx="812800" cy="812800"/>
          </a:xfrm>
        </p:grpSpPr>
        <p:sp>
          <p:nvSpPr>
            <p:cNvPr id="408" name="Google Shape;408;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0" name="Google Shape;410;p21"/>
          <p:cNvSpPr/>
          <p:nvPr/>
        </p:nvSpPr>
        <p:spPr>
          <a:xfrm>
            <a:off x="232204" y="3240383"/>
            <a:ext cx="5849123" cy="3290461"/>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4">
              <a:alphaModFix/>
            </a:blip>
            <a:stretch>
              <a:fillRect t="-9165" b="-916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6496821" y="3525667"/>
            <a:ext cx="5431913" cy="3055757"/>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5">
              <a:alphaModFix/>
            </a:blip>
            <a:stretch>
              <a:fillRect l="-3527" r="-352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2379853" y="3486809"/>
            <a:ext cx="5570063" cy="3133474"/>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6">
              <a:alphaModFix/>
            </a:blip>
            <a:stretch>
              <a:fillRect l="-1012" r="-101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txBox="1"/>
          <p:nvPr/>
        </p:nvSpPr>
        <p:spPr>
          <a:xfrm>
            <a:off x="3070502" y="1808147"/>
            <a:ext cx="12503216" cy="962452"/>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608" b="1" i="0" u="none" strike="noStrike" cap="none">
                <a:solidFill>
                  <a:srgbClr val="FDFDFD"/>
                </a:solidFill>
                <a:latin typeface="Open Sans ExtraBold"/>
                <a:ea typeface="Open Sans ExtraBold"/>
                <a:cs typeface="Open Sans ExtraBold"/>
                <a:sym typeface="Open Sans ExtraBold"/>
              </a:rPr>
              <a:t>PROCESS OF DEMATERIALIZATION </a:t>
            </a:r>
            <a:endParaRPr/>
          </a:p>
        </p:txBody>
      </p:sp>
      <p:sp>
        <p:nvSpPr>
          <p:cNvPr id="414" name="Google Shape;414;p21"/>
          <p:cNvSpPr txBox="1"/>
          <p:nvPr/>
        </p:nvSpPr>
        <p:spPr>
          <a:xfrm>
            <a:off x="6474240" y="7774468"/>
            <a:ext cx="5477073" cy="2068259"/>
          </a:xfrm>
          <a:prstGeom prst="rect">
            <a:avLst/>
          </a:prstGeom>
          <a:noFill/>
          <a:ln>
            <a:noFill/>
          </a:ln>
        </p:spPr>
        <p:txBody>
          <a:bodyPr spcFirstLastPara="1" wrap="square" lIns="0" tIns="0" rIns="0" bIns="0" anchor="t" anchorCtr="0">
            <a:spAutoFit/>
          </a:bodyPr>
          <a:lstStyle/>
          <a:p>
            <a:pPr marL="0" marR="0" lvl="0" indent="0" algn="just" rtl="0">
              <a:lnSpc>
                <a:spcPct val="140055"/>
              </a:lnSpc>
              <a:spcBef>
                <a:spcPts val="0"/>
              </a:spcBef>
              <a:spcAft>
                <a:spcPts val="0"/>
              </a:spcAft>
              <a:buNone/>
            </a:pPr>
            <a:r>
              <a:rPr lang="en-US" sz="1600" b="1" i="0" u="none" strike="noStrike" cap="none" dirty="0">
                <a:solidFill>
                  <a:srgbClr val="051D40"/>
                </a:solidFill>
                <a:latin typeface="Cambria"/>
                <a:ea typeface="Cambria"/>
                <a:cs typeface="Cambria"/>
                <a:sym typeface="Cambria"/>
              </a:rPr>
              <a:t>The Registrar and Share Transfer Agent is a SEBI registered entity that shall act as an agent of the Issuer. </a:t>
            </a:r>
            <a:endParaRPr sz="1600" dirty="0"/>
          </a:p>
          <a:p>
            <a:pPr marL="0" marR="0" lvl="0" indent="0" algn="just" rtl="0">
              <a:lnSpc>
                <a:spcPct val="140055"/>
              </a:lnSpc>
              <a:spcBef>
                <a:spcPts val="0"/>
              </a:spcBef>
              <a:spcAft>
                <a:spcPts val="0"/>
              </a:spcAft>
              <a:buNone/>
            </a:pPr>
            <a:endParaRPr sz="1600" b="1" i="0" u="none" strike="noStrike" cap="none" dirty="0">
              <a:solidFill>
                <a:srgbClr val="051D40"/>
              </a:solidFill>
              <a:latin typeface="Cambria"/>
              <a:ea typeface="Cambria"/>
              <a:cs typeface="Cambria"/>
              <a:sym typeface="Cambria"/>
            </a:endParaRPr>
          </a:p>
          <a:p>
            <a:pPr marL="0" marR="0" lvl="0" indent="0" algn="just" rtl="0">
              <a:lnSpc>
                <a:spcPct val="140055"/>
              </a:lnSpc>
              <a:spcBef>
                <a:spcPts val="0"/>
              </a:spcBef>
              <a:spcAft>
                <a:spcPts val="0"/>
              </a:spcAft>
              <a:buNone/>
            </a:pPr>
            <a:r>
              <a:rPr lang="en-US" sz="1600" b="1" i="0" u="none" strike="noStrike" cap="none" dirty="0">
                <a:solidFill>
                  <a:srgbClr val="051D40"/>
                </a:solidFill>
                <a:latin typeface="Cambria"/>
                <a:ea typeface="Cambria"/>
                <a:cs typeface="Cambria"/>
                <a:sym typeface="Cambria"/>
              </a:rPr>
              <a:t>It acts as an Intermediary between the Depository and the Issuer Company, as well as takes care of all the documentation. </a:t>
            </a:r>
            <a:endParaRPr sz="1600" dirty="0"/>
          </a:p>
        </p:txBody>
      </p:sp>
      <p:sp>
        <p:nvSpPr>
          <p:cNvPr id="415" name="Google Shape;415;p21"/>
          <p:cNvSpPr txBox="1"/>
          <p:nvPr/>
        </p:nvSpPr>
        <p:spPr>
          <a:xfrm>
            <a:off x="12515945" y="7909820"/>
            <a:ext cx="5297877" cy="2424253"/>
          </a:xfrm>
          <a:prstGeom prst="rect">
            <a:avLst/>
          </a:prstGeom>
          <a:noFill/>
          <a:ln>
            <a:noFill/>
          </a:ln>
        </p:spPr>
        <p:txBody>
          <a:bodyPr spcFirstLastPara="1" wrap="square" lIns="0" tIns="0" rIns="0" bIns="0" anchor="t" anchorCtr="0">
            <a:spAutoFit/>
          </a:bodyPr>
          <a:lstStyle/>
          <a:p>
            <a:pPr marL="0" marR="0" lvl="0" indent="0" algn="just" rtl="0">
              <a:lnSpc>
                <a:spcPct val="140069"/>
              </a:lnSpc>
              <a:spcBef>
                <a:spcPts val="0"/>
              </a:spcBef>
              <a:spcAft>
                <a:spcPts val="0"/>
              </a:spcAft>
              <a:buNone/>
            </a:pPr>
            <a:r>
              <a:rPr lang="en-US" sz="1600" b="1" i="0" u="none" strike="noStrike" cap="none" dirty="0">
                <a:solidFill>
                  <a:srgbClr val="051D40"/>
                </a:solidFill>
                <a:latin typeface="Cambria"/>
                <a:ea typeface="Cambria"/>
                <a:cs typeface="Cambria"/>
                <a:sym typeface="Cambria"/>
              </a:rPr>
              <a:t>A set of documents are required to be submitted by the Issuer Company with the concerned depository. </a:t>
            </a:r>
            <a:endParaRPr sz="1600" dirty="0"/>
          </a:p>
          <a:p>
            <a:pPr marL="0" marR="0" lvl="0" indent="0" algn="just" rtl="0">
              <a:lnSpc>
                <a:spcPct val="140000"/>
              </a:lnSpc>
              <a:spcBef>
                <a:spcPts val="0"/>
              </a:spcBef>
              <a:spcAft>
                <a:spcPts val="0"/>
              </a:spcAft>
              <a:buNone/>
            </a:pPr>
            <a:endParaRPr sz="1600" b="1" i="0" u="none" strike="noStrike" cap="none" dirty="0">
              <a:solidFill>
                <a:srgbClr val="051D40"/>
              </a:solidFill>
              <a:latin typeface="Cambria"/>
              <a:ea typeface="Cambria"/>
              <a:cs typeface="Cambria"/>
              <a:sym typeface="Cambria"/>
            </a:endParaRPr>
          </a:p>
          <a:p>
            <a:pPr marL="0" marR="0" lvl="0" indent="0" algn="just" rtl="0">
              <a:lnSpc>
                <a:spcPct val="140069"/>
              </a:lnSpc>
              <a:spcBef>
                <a:spcPts val="0"/>
              </a:spcBef>
              <a:spcAft>
                <a:spcPts val="0"/>
              </a:spcAft>
              <a:buNone/>
            </a:pPr>
            <a:r>
              <a:rPr lang="en-US" sz="1600" b="1" i="0" u="none" strike="noStrike" cap="none" dirty="0">
                <a:solidFill>
                  <a:srgbClr val="051D40"/>
                </a:solidFill>
                <a:latin typeface="Cambria"/>
                <a:ea typeface="Cambria"/>
                <a:cs typeface="Cambria"/>
                <a:sym typeface="Cambria"/>
              </a:rPr>
              <a:t>The checklist of all documents required has been uploaded on the website of NSDL/CDSL. </a:t>
            </a:r>
            <a:endParaRPr sz="1600" dirty="0"/>
          </a:p>
          <a:p>
            <a:pPr marL="0" marR="0" lvl="0" indent="0" algn="l" rtl="0">
              <a:lnSpc>
                <a:spcPct val="112413"/>
              </a:lnSpc>
              <a:spcBef>
                <a:spcPts val="0"/>
              </a:spcBef>
              <a:spcAft>
                <a:spcPts val="0"/>
              </a:spcAft>
              <a:buNone/>
            </a:pPr>
            <a:endParaRPr sz="2029" b="1" i="0" u="none" strike="noStrike" cap="none" dirty="0">
              <a:solidFill>
                <a:srgbClr val="051D40"/>
              </a:solidFill>
              <a:latin typeface="Cambria"/>
              <a:ea typeface="Cambria"/>
              <a:cs typeface="Cambria"/>
              <a:sym typeface="Cambria"/>
            </a:endParaRPr>
          </a:p>
          <a:p>
            <a:pPr marL="0" marR="0" lvl="0" indent="0" algn="l" rtl="0">
              <a:lnSpc>
                <a:spcPct val="140085"/>
              </a:lnSpc>
              <a:spcBef>
                <a:spcPts val="0"/>
              </a:spcBef>
              <a:spcAft>
                <a:spcPts val="0"/>
              </a:spcAft>
              <a:buNone/>
            </a:pPr>
            <a:r>
              <a:rPr lang="en-US" sz="1629" b="0" i="0" u="none" strike="noStrike" cap="none" dirty="0">
                <a:solidFill>
                  <a:srgbClr val="051D40"/>
                </a:solidFill>
                <a:latin typeface="Cambria"/>
                <a:ea typeface="Cambria"/>
                <a:cs typeface="Cambria"/>
                <a:sym typeface="Cambria"/>
              </a:rPr>
              <a:t>I</a:t>
            </a:r>
            <a:endParaRPr dirty="0"/>
          </a:p>
        </p:txBody>
      </p:sp>
      <p:sp>
        <p:nvSpPr>
          <p:cNvPr id="416" name="Google Shape;416;p21"/>
          <p:cNvSpPr txBox="1"/>
          <p:nvPr/>
        </p:nvSpPr>
        <p:spPr>
          <a:xfrm>
            <a:off x="999802" y="6726201"/>
            <a:ext cx="4510683" cy="5842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365" b="1" i="0" u="none" strike="noStrike" cap="none">
                <a:solidFill>
                  <a:srgbClr val="051D40"/>
                </a:solidFill>
                <a:latin typeface="Open Sans ExtraBold"/>
                <a:ea typeface="Open Sans ExtraBold"/>
                <a:cs typeface="Open Sans ExtraBold"/>
                <a:sym typeface="Open Sans ExtraBold"/>
              </a:rPr>
              <a:t>Select Depository </a:t>
            </a:r>
            <a:endParaRPr/>
          </a:p>
        </p:txBody>
      </p:sp>
      <p:sp>
        <p:nvSpPr>
          <p:cNvPr id="417" name="Google Shape;417;p21"/>
          <p:cNvSpPr txBox="1"/>
          <p:nvPr/>
        </p:nvSpPr>
        <p:spPr>
          <a:xfrm>
            <a:off x="12495284" y="6780464"/>
            <a:ext cx="5217785" cy="90586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2586" b="1" i="0" u="none" strike="noStrike" cap="none">
                <a:solidFill>
                  <a:srgbClr val="051D40"/>
                </a:solidFill>
                <a:latin typeface="Open Sans ExtraBold"/>
                <a:ea typeface="Open Sans ExtraBold"/>
                <a:cs typeface="Open Sans ExtraBold"/>
                <a:sym typeface="Open Sans ExtraBold"/>
              </a:rPr>
              <a:t>Documents submitted with Depository </a:t>
            </a:r>
            <a:endParaRPr/>
          </a:p>
        </p:txBody>
      </p:sp>
      <p:sp>
        <p:nvSpPr>
          <p:cNvPr id="418" name="Google Shape;418;p21"/>
          <p:cNvSpPr txBox="1"/>
          <p:nvPr/>
        </p:nvSpPr>
        <p:spPr>
          <a:xfrm>
            <a:off x="6499648" y="6652369"/>
            <a:ext cx="5292222" cy="90586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2586" b="1" i="0" u="none" strike="noStrike" cap="none">
                <a:solidFill>
                  <a:srgbClr val="051D40"/>
                </a:solidFill>
                <a:latin typeface="Open Sans ExtraBold"/>
                <a:ea typeface="Open Sans ExtraBold"/>
                <a:cs typeface="Open Sans ExtraBold"/>
                <a:sym typeface="Open Sans ExtraBold"/>
              </a:rPr>
              <a:t>Appointment of a Registrar and Share Transfer Agent</a:t>
            </a:r>
            <a:endParaRPr/>
          </a:p>
        </p:txBody>
      </p:sp>
      <p:sp>
        <p:nvSpPr>
          <p:cNvPr id="419" name="Google Shape;419;p21"/>
          <p:cNvSpPr txBox="1"/>
          <p:nvPr/>
        </p:nvSpPr>
        <p:spPr>
          <a:xfrm>
            <a:off x="498357" y="7635500"/>
            <a:ext cx="5297877" cy="2068259"/>
          </a:xfrm>
          <a:prstGeom prst="rect">
            <a:avLst/>
          </a:prstGeom>
          <a:noFill/>
          <a:ln>
            <a:noFill/>
          </a:ln>
        </p:spPr>
        <p:txBody>
          <a:bodyPr spcFirstLastPara="1" wrap="square" lIns="0" tIns="0" rIns="0" bIns="0" anchor="t" anchorCtr="0">
            <a:spAutoFit/>
          </a:bodyPr>
          <a:lstStyle/>
          <a:p>
            <a:pPr marL="0" marR="0" lvl="0" indent="0" algn="just" rtl="0">
              <a:lnSpc>
                <a:spcPct val="140009"/>
              </a:lnSpc>
              <a:spcBef>
                <a:spcPts val="0"/>
              </a:spcBef>
              <a:spcAft>
                <a:spcPts val="0"/>
              </a:spcAft>
              <a:buNone/>
            </a:pPr>
            <a:r>
              <a:rPr lang="en-US" sz="1600" b="1" i="0" u="none" strike="noStrike" cap="none" dirty="0">
                <a:solidFill>
                  <a:srgbClr val="051D40"/>
                </a:solidFill>
                <a:latin typeface="Cambria"/>
                <a:ea typeface="Cambria"/>
                <a:cs typeface="Cambria"/>
                <a:sym typeface="Cambria"/>
              </a:rPr>
              <a:t>In India, there are two Central depositories, namely NSDL and CDSL. </a:t>
            </a:r>
            <a:endParaRPr sz="1600" dirty="0"/>
          </a:p>
          <a:p>
            <a:pPr marL="0" marR="0" lvl="0" indent="0" algn="just" rtl="0">
              <a:lnSpc>
                <a:spcPct val="140009"/>
              </a:lnSpc>
              <a:spcBef>
                <a:spcPts val="0"/>
              </a:spcBef>
              <a:spcAft>
                <a:spcPts val="0"/>
              </a:spcAft>
              <a:buNone/>
            </a:pPr>
            <a:endParaRPr sz="1600" b="1" i="0" u="none" strike="noStrike" cap="none" dirty="0">
              <a:solidFill>
                <a:srgbClr val="051D40"/>
              </a:solidFill>
              <a:latin typeface="Cambria"/>
              <a:ea typeface="Cambria"/>
              <a:cs typeface="Cambria"/>
              <a:sym typeface="Cambria"/>
            </a:endParaRPr>
          </a:p>
          <a:p>
            <a:pPr marL="0" marR="0" lvl="0" indent="0" algn="just" rtl="0">
              <a:lnSpc>
                <a:spcPct val="140009"/>
              </a:lnSpc>
              <a:spcBef>
                <a:spcPts val="0"/>
              </a:spcBef>
              <a:spcAft>
                <a:spcPts val="0"/>
              </a:spcAft>
              <a:buNone/>
            </a:pPr>
            <a:r>
              <a:rPr lang="en-US" sz="1600" b="1" i="0" u="none" strike="noStrike" cap="none" dirty="0">
                <a:solidFill>
                  <a:srgbClr val="051D40"/>
                </a:solidFill>
                <a:latin typeface="Cambria"/>
                <a:ea typeface="Cambria"/>
                <a:cs typeface="Cambria"/>
                <a:sym typeface="Cambria"/>
              </a:rPr>
              <a:t>Company has to choose one, keeping in mind if any of their shareholders already have their chosen depositories or not. </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23"/>
        <p:cNvGrpSpPr/>
        <p:nvPr/>
      </p:nvGrpSpPr>
      <p:grpSpPr>
        <a:xfrm>
          <a:off x="0" y="0"/>
          <a:ext cx="0" cy="0"/>
          <a:chOff x="0" y="0"/>
          <a:chExt cx="0" cy="0"/>
        </a:xfrm>
      </p:grpSpPr>
      <p:sp>
        <p:nvSpPr>
          <p:cNvPr id="424" name="Google Shape;424;p22"/>
          <p:cNvSpPr txBox="1"/>
          <p:nvPr/>
        </p:nvSpPr>
        <p:spPr>
          <a:xfrm>
            <a:off x="3695064" y="241633"/>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DOCUMENTATION REQUIRED</a:t>
            </a:r>
            <a:endParaRPr/>
          </a:p>
        </p:txBody>
      </p:sp>
      <p:grpSp>
        <p:nvGrpSpPr>
          <p:cNvPr id="425" name="Google Shape;425;p22"/>
          <p:cNvGrpSpPr/>
          <p:nvPr/>
        </p:nvGrpSpPr>
        <p:grpSpPr>
          <a:xfrm>
            <a:off x="-1323003" y="-1782102"/>
            <a:ext cx="3564204" cy="3564204"/>
            <a:chOff x="0" y="0"/>
            <a:chExt cx="812800" cy="812800"/>
          </a:xfrm>
        </p:grpSpPr>
        <p:sp>
          <p:nvSpPr>
            <p:cNvPr id="426" name="Google Shape;426;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8" name="Google Shape;428;p22"/>
          <p:cNvGrpSpPr/>
          <p:nvPr/>
        </p:nvGrpSpPr>
        <p:grpSpPr>
          <a:xfrm>
            <a:off x="14700679" y="7074186"/>
            <a:ext cx="5946973" cy="5946973"/>
            <a:chOff x="0" y="0"/>
            <a:chExt cx="812800" cy="812800"/>
          </a:xfrm>
        </p:grpSpPr>
        <p:sp>
          <p:nvSpPr>
            <p:cNvPr id="429" name="Google Shape;429;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1" name="Google Shape;431;p22"/>
          <p:cNvGrpSpPr/>
          <p:nvPr/>
        </p:nvGrpSpPr>
        <p:grpSpPr>
          <a:xfrm>
            <a:off x="459099" y="1923728"/>
            <a:ext cx="17215066" cy="7684326"/>
            <a:chOff x="0" y="-38100"/>
            <a:chExt cx="4534009" cy="2023855"/>
          </a:xfrm>
        </p:grpSpPr>
        <p:sp>
          <p:nvSpPr>
            <p:cNvPr id="432" name="Google Shape;432;p22"/>
            <p:cNvSpPr/>
            <p:nvPr/>
          </p:nvSpPr>
          <p:spPr>
            <a:xfrm>
              <a:off x="0" y="0"/>
              <a:ext cx="4534009" cy="1985755"/>
            </a:xfrm>
            <a:custGeom>
              <a:avLst/>
              <a:gdLst/>
              <a:ahLst/>
              <a:cxnLst/>
              <a:rect l="l" t="t" r="r" b="b"/>
              <a:pathLst>
                <a:path w="4534009" h="1985755" extrusionOk="0">
                  <a:moveTo>
                    <a:pt x="6296" y="0"/>
                  </a:moveTo>
                  <a:lnTo>
                    <a:pt x="4527713" y="0"/>
                  </a:lnTo>
                  <a:cubicBezTo>
                    <a:pt x="4529383" y="0"/>
                    <a:pt x="4530985" y="663"/>
                    <a:pt x="4532165" y="1844"/>
                  </a:cubicBezTo>
                  <a:cubicBezTo>
                    <a:pt x="4533346" y="3025"/>
                    <a:pt x="4534009" y="4626"/>
                    <a:pt x="4534009" y="6296"/>
                  </a:cubicBezTo>
                  <a:lnTo>
                    <a:pt x="4534009" y="1979459"/>
                  </a:lnTo>
                  <a:cubicBezTo>
                    <a:pt x="4534009" y="1981129"/>
                    <a:pt x="4533346" y="1982731"/>
                    <a:pt x="4532165" y="1983911"/>
                  </a:cubicBezTo>
                  <a:cubicBezTo>
                    <a:pt x="4530985" y="1985092"/>
                    <a:pt x="4529383" y="1985755"/>
                    <a:pt x="4527713" y="1985755"/>
                  </a:cubicBezTo>
                  <a:lnTo>
                    <a:pt x="6296" y="1985755"/>
                  </a:lnTo>
                  <a:cubicBezTo>
                    <a:pt x="4626" y="1985755"/>
                    <a:pt x="3025" y="1985092"/>
                    <a:pt x="1844" y="1983911"/>
                  </a:cubicBezTo>
                  <a:cubicBezTo>
                    <a:pt x="663" y="1982731"/>
                    <a:pt x="0" y="1981129"/>
                    <a:pt x="0" y="1979459"/>
                  </a:cubicBezTo>
                  <a:lnTo>
                    <a:pt x="0" y="6296"/>
                  </a:lnTo>
                  <a:cubicBezTo>
                    <a:pt x="0" y="4626"/>
                    <a:pt x="663" y="3025"/>
                    <a:pt x="1844" y="1844"/>
                  </a:cubicBezTo>
                  <a:cubicBezTo>
                    <a:pt x="3025" y="663"/>
                    <a:pt x="4626" y="0"/>
                    <a:pt x="6296"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txBox="1"/>
            <p:nvPr/>
          </p:nvSpPr>
          <p:spPr>
            <a:xfrm>
              <a:off x="0" y="-38100"/>
              <a:ext cx="4534009" cy="202385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4" name="Google Shape;434;p22"/>
          <p:cNvSpPr txBox="1"/>
          <p:nvPr/>
        </p:nvSpPr>
        <p:spPr>
          <a:xfrm>
            <a:off x="626560" y="2938837"/>
            <a:ext cx="16632740" cy="4653582"/>
          </a:xfrm>
          <a:prstGeom prst="rect">
            <a:avLst/>
          </a:prstGeom>
          <a:noFill/>
          <a:ln>
            <a:noFill/>
          </a:ln>
        </p:spPr>
        <p:txBody>
          <a:bodyPr spcFirstLastPara="1" wrap="square" lIns="0" tIns="0" rIns="0" bIns="0" anchor="t" anchorCtr="0">
            <a:spAutoFit/>
          </a:bodyPr>
          <a:lstStyle/>
          <a:p>
            <a:pPr marL="0" marR="0" lvl="0" indent="0" algn="just" rtl="0">
              <a:lnSpc>
                <a:spcPct val="139993"/>
              </a:lnSpc>
              <a:spcBef>
                <a:spcPts val="0"/>
              </a:spcBef>
              <a:spcAft>
                <a:spcPts val="0"/>
              </a:spcAft>
              <a:buNone/>
            </a:pPr>
            <a:r>
              <a:rPr lang="en-US" sz="2400" b="1" i="0" u="none" strike="noStrike" cap="none" dirty="0">
                <a:solidFill>
                  <a:srgbClr val="FDFDFD"/>
                </a:solidFill>
                <a:latin typeface="Cambria"/>
                <a:ea typeface="Cambria"/>
                <a:cs typeface="Cambria"/>
                <a:sym typeface="Cambria"/>
              </a:rPr>
              <a:t>Some Important Documents required for the purpose of obtaining ISIN include, </a:t>
            </a:r>
            <a:endParaRPr sz="2400" dirty="0"/>
          </a:p>
          <a:p>
            <a:pPr marL="0" marR="0" lvl="0" indent="0" algn="just" rtl="0">
              <a:lnSpc>
                <a:spcPct val="139993"/>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400" b="1" i="0" u="none" strike="noStrike" cap="none" dirty="0">
                <a:solidFill>
                  <a:srgbClr val="FDFDFD"/>
                </a:solidFill>
                <a:latin typeface="Cambria"/>
                <a:ea typeface="Cambria"/>
                <a:cs typeface="Cambria"/>
                <a:sym typeface="Cambria"/>
              </a:rPr>
              <a:t>Application for admission as an Issuer. </a:t>
            </a:r>
            <a:endParaRPr sz="2400" dirty="0"/>
          </a:p>
          <a:p>
            <a:pPr marL="0" marR="0" lvl="0" indent="0" algn="just" rtl="0">
              <a:lnSpc>
                <a:spcPct val="139993"/>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400" b="1" i="0" u="none" strike="noStrike" cap="none" dirty="0">
                <a:solidFill>
                  <a:srgbClr val="FDFDFD"/>
                </a:solidFill>
                <a:latin typeface="Cambria"/>
                <a:ea typeface="Cambria"/>
                <a:cs typeface="Cambria"/>
                <a:sym typeface="Cambria"/>
              </a:rPr>
              <a:t>Net Worth Certificate from a Practicing Chartered Accountant as per the last audited Annual accounts. </a:t>
            </a:r>
            <a:endParaRPr sz="2400" dirty="0"/>
          </a:p>
          <a:p>
            <a:pPr marL="0" marR="0" lvl="0" indent="0" algn="just" rtl="0">
              <a:lnSpc>
                <a:spcPct val="139993"/>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400" b="1" i="0" u="none" strike="noStrike" cap="none" dirty="0">
                <a:solidFill>
                  <a:srgbClr val="FDFDFD"/>
                </a:solidFill>
                <a:latin typeface="Cambria"/>
                <a:ea typeface="Cambria"/>
                <a:cs typeface="Cambria"/>
                <a:sym typeface="Cambria"/>
              </a:rPr>
              <a:t>Tripartite Agreement executed between the Issuer Company, Depository and RTA.</a:t>
            </a:r>
            <a:endParaRPr sz="2400" dirty="0"/>
          </a:p>
          <a:p>
            <a:pPr marL="0" marR="0" lvl="0" indent="0" algn="just" rtl="0">
              <a:lnSpc>
                <a:spcPct val="139993"/>
              </a:lnSpc>
              <a:spcBef>
                <a:spcPts val="0"/>
              </a:spcBef>
              <a:spcAft>
                <a:spcPts val="0"/>
              </a:spcAft>
              <a:buNone/>
            </a:pPr>
            <a:r>
              <a:rPr lang="en-US" sz="2400" b="1" i="0" u="none" strike="noStrike" cap="none" dirty="0">
                <a:solidFill>
                  <a:srgbClr val="FDFDFD"/>
                </a:solidFill>
                <a:latin typeface="Cambria"/>
                <a:ea typeface="Cambria"/>
                <a:cs typeface="Cambria"/>
                <a:sym typeface="Cambria"/>
              </a:rPr>
              <a:t> </a:t>
            </a:r>
            <a:endParaRPr sz="2400" dirty="0"/>
          </a:p>
          <a:p>
            <a:pPr marL="650597" marR="0" lvl="1" indent="-325298" algn="just" rtl="0">
              <a:lnSpc>
                <a:spcPct val="139993"/>
              </a:lnSpc>
              <a:spcBef>
                <a:spcPts val="0"/>
              </a:spcBef>
              <a:spcAft>
                <a:spcPts val="0"/>
              </a:spcAft>
              <a:buClr>
                <a:srgbClr val="FDFDFD"/>
              </a:buClr>
              <a:buSzPts val="3013"/>
              <a:buFont typeface="Arial"/>
              <a:buChar char="•"/>
            </a:pPr>
            <a:r>
              <a:rPr lang="en-US" sz="2400" b="1" i="0" u="none" strike="noStrike" cap="none" dirty="0">
                <a:solidFill>
                  <a:srgbClr val="FDFDFD"/>
                </a:solidFill>
                <a:latin typeface="Cambria"/>
                <a:ea typeface="Cambria"/>
                <a:cs typeface="Cambria"/>
                <a:sym typeface="Cambria"/>
              </a:rPr>
              <a:t>Certified copies of Memorandum and Articles of Association along with the Certificate of Incorporation. </a:t>
            </a:r>
            <a:endParaRPr sz="2400" dirty="0"/>
          </a:p>
        </p:txBody>
      </p:sp>
      <p:grpSp>
        <p:nvGrpSpPr>
          <p:cNvPr id="435" name="Google Shape;435;p22"/>
          <p:cNvGrpSpPr/>
          <p:nvPr/>
        </p:nvGrpSpPr>
        <p:grpSpPr>
          <a:xfrm>
            <a:off x="6400696" y="1310807"/>
            <a:ext cx="5331876" cy="1332755"/>
            <a:chOff x="0" y="-66675"/>
            <a:chExt cx="1948922" cy="487152"/>
          </a:xfrm>
        </p:grpSpPr>
        <p:sp>
          <p:nvSpPr>
            <p:cNvPr id="436" name="Google Shape;436;p22"/>
            <p:cNvSpPr/>
            <p:nvPr/>
          </p:nvSpPr>
          <p:spPr>
            <a:xfrm>
              <a:off x="0" y="0"/>
              <a:ext cx="1948922" cy="420477"/>
            </a:xfrm>
            <a:custGeom>
              <a:avLst/>
              <a:gdLst/>
              <a:ahLst/>
              <a:cxnLst/>
              <a:rect l="l" t="t" r="r" b="b"/>
              <a:pathLst>
                <a:path w="1948922" h="420477" extrusionOk="0">
                  <a:moveTo>
                    <a:pt x="66792" y="0"/>
                  </a:moveTo>
                  <a:lnTo>
                    <a:pt x="1882129" y="0"/>
                  </a:lnTo>
                  <a:cubicBezTo>
                    <a:pt x="1919018" y="0"/>
                    <a:pt x="1948922" y="29904"/>
                    <a:pt x="1948922" y="66792"/>
                  </a:cubicBezTo>
                  <a:lnTo>
                    <a:pt x="1948922" y="353685"/>
                  </a:lnTo>
                  <a:cubicBezTo>
                    <a:pt x="1948922" y="371399"/>
                    <a:pt x="1941885" y="388388"/>
                    <a:pt x="1929359" y="400914"/>
                  </a:cubicBezTo>
                  <a:cubicBezTo>
                    <a:pt x="1916833" y="413440"/>
                    <a:pt x="1899844" y="420477"/>
                    <a:pt x="1882129" y="420477"/>
                  </a:cubicBezTo>
                  <a:lnTo>
                    <a:pt x="66792" y="420477"/>
                  </a:lnTo>
                  <a:cubicBezTo>
                    <a:pt x="29904" y="420477"/>
                    <a:pt x="0" y="390573"/>
                    <a:pt x="0" y="353685"/>
                  </a:cubicBezTo>
                  <a:lnTo>
                    <a:pt x="0" y="66792"/>
                  </a:lnTo>
                  <a:cubicBezTo>
                    <a:pt x="0" y="29904"/>
                    <a:pt x="29904" y="0"/>
                    <a:pt x="66792"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txBox="1"/>
            <p:nvPr/>
          </p:nvSpPr>
          <p:spPr>
            <a:xfrm>
              <a:off x="0" y="-66675"/>
              <a:ext cx="1948921" cy="487152"/>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Issuer Admission Process @ NSDL </a:t>
              </a:r>
              <a:endParaRPr/>
            </a:p>
          </p:txBody>
        </p:sp>
      </p:grpSp>
      <p:grpSp>
        <p:nvGrpSpPr>
          <p:cNvPr id="438" name="Google Shape;438;p22"/>
          <p:cNvGrpSpPr/>
          <p:nvPr/>
        </p:nvGrpSpPr>
        <p:grpSpPr>
          <a:xfrm>
            <a:off x="16625742" y="-1495814"/>
            <a:ext cx="3564204" cy="3564204"/>
            <a:chOff x="0" y="0"/>
            <a:chExt cx="812800" cy="812800"/>
          </a:xfrm>
        </p:grpSpPr>
        <p:sp>
          <p:nvSpPr>
            <p:cNvPr id="439" name="Google Shape;439;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44"/>
        <p:cNvGrpSpPr/>
        <p:nvPr/>
      </p:nvGrpSpPr>
      <p:grpSpPr>
        <a:xfrm>
          <a:off x="0" y="0"/>
          <a:ext cx="0" cy="0"/>
          <a:chOff x="0" y="0"/>
          <a:chExt cx="0" cy="0"/>
        </a:xfrm>
      </p:grpSpPr>
      <p:sp>
        <p:nvSpPr>
          <p:cNvPr id="445" name="Google Shape;445;p23"/>
          <p:cNvSpPr txBox="1"/>
          <p:nvPr/>
        </p:nvSpPr>
        <p:spPr>
          <a:xfrm>
            <a:off x="3695064" y="241633"/>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DOCUMENTATION REQUIRED</a:t>
            </a:r>
            <a:endParaRPr/>
          </a:p>
        </p:txBody>
      </p:sp>
      <p:grpSp>
        <p:nvGrpSpPr>
          <p:cNvPr id="446" name="Google Shape;446;p23"/>
          <p:cNvGrpSpPr/>
          <p:nvPr/>
        </p:nvGrpSpPr>
        <p:grpSpPr>
          <a:xfrm>
            <a:off x="-1323003" y="-1782102"/>
            <a:ext cx="3564204" cy="3564204"/>
            <a:chOff x="0" y="0"/>
            <a:chExt cx="812800" cy="812800"/>
          </a:xfrm>
        </p:grpSpPr>
        <p:sp>
          <p:nvSpPr>
            <p:cNvPr id="447" name="Google Shape;447;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9" name="Google Shape;449;p23"/>
          <p:cNvGrpSpPr/>
          <p:nvPr/>
        </p:nvGrpSpPr>
        <p:grpSpPr>
          <a:xfrm>
            <a:off x="14700679" y="7074186"/>
            <a:ext cx="5946973" cy="5946973"/>
            <a:chOff x="0" y="0"/>
            <a:chExt cx="812800" cy="812800"/>
          </a:xfrm>
        </p:grpSpPr>
        <p:sp>
          <p:nvSpPr>
            <p:cNvPr id="450" name="Google Shape;450;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2" name="Google Shape;452;p23"/>
          <p:cNvGrpSpPr/>
          <p:nvPr/>
        </p:nvGrpSpPr>
        <p:grpSpPr>
          <a:xfrm>
            <a:off x="459099" y="1923728"/>
            <a:ext cx="17215066" cy="7684326"/>
            <a:chOff x="0" y="-38100"/>
            <a:chExt cx="4534009" cy="2023855"/>
          </a:xfrm>
        </p:grpSpPr>
        <p:sp>
          <p:nvSpPr>
            <p:cNvPr id="453" name="Google Shape;453;p23"/>
            <p:cNvSpPr/>
            <p:nvPr/>
          </p:nvSpPr>
          <p:spPr>
            <a:xfrm>
              <a:off x="0" y="0"/>
              <a:ext cx="4534009" cy="1985755"/>
            </a:xfrm>
            <a:custGeom>
              <a:avLst/>
              <a:gdLst/>
              <a:ahLst/>
              <a:cxnLst/>
              <a:rect l="l" t="t" r="r" b="b"/>
              <a:pathLst>
                <a:path w="4534009" h="1985755" extrusionOk="0">
                  <a:moveTo>
                    <a:pt x="6296" y="0"/>
                  </a:moveTo>
                  <a:lnTo>
                    <a:pt x="4527713" y="0"/>
                  </a:lnTo>
                  <a:cubicBezTo>
                    <a:pt x="4529383" y="0"/>
                    <a:pt x="4530985" y="663"/>
                    <a:pt x="4532165" y="1844"/>
                  </a:cubicBezTo>
                  <a:cubicBezTo>
                    <a:pt x="4533346" y="3025"/>
                    <a:pt x="4534009" y="4626"/>
                    <a:pt x="4534009" y="6296"/>
                  </a:cubicBezTo>
                  <a:lnTo>
                    <a:pt x="4534009" y="1979459"/>
                  </a:lnTo>
                  <a:cubicBezTo>
                    <a:pt x="4534009" y="1981129"/>
                    <a:pt x="4533346" y="1982731"/>
                    <a:pt x="4532165" y="1983911"/>
                  </a:cubicBezTo>
                  <a:cubicBezTo>
                    <a:pt x="4530985" y="1985092"/>
                    <a:pt x="4529383" y="1985755"/>
                    <a:pt x="4527713" y="1985755"/>
                  </a:cubicBezTo>
                  <a:lnTo>
                    <a:pt x="6296" y="1985755"/>
                  </a:lnTo>
                  <a:cubicBezTo>
                    <a:pt x="4626" y="1985755"/>
                    <a:pt x="3025" y="1985092"/>
                    <a:pt x="1844" y="1983911"/>
                  </a:cubicBezTo>
                  <a:cubicBezTo>
                    <a:pt x="663" y="1982731"/>
                    <a:pt x="0" y="1981129"/>
                    <a:pt x="0" y="1979459"/>
                  </a:cubicBezTo>
                  <a:lnTo>
                    <a:pt x="0" y="6296"/>
                  </a:lnTo>
                  <a:cubicBezTo>
                    <a:pt x="0" y="4626"/>
                    <a:pt x="663" y="3025"/>
                    <a:pt x="1844" y="1844"/>
                  </a:cubicBezTo>
                  <a:cubicBezTo>
                    <a:pt x="3025" y="663"/>
                    <a:pt x="4626" y="0"/>
                    <a:pt x="6296"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txBox="1"/>
            <p:nvPr/>
          </p:nvSpPr>
          <p:spPr>
            <a:xfrm>
              <a:off x="0" y="-38100"/>
              <a:ext cx="4534009" cy="202385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5" name="Google Shape;455;p23"/>
          <p:cNvSpPr txBox="1"/>
          <p:nvPr/>
        </p:nvSpPr>
        <p:spPr>
          <a:xfrm>
            <a:off x="626560" y="2938837"/>
            <a:ext cx="16632740" cy="5867059"/>
          </a:xfrm>
          <a:prstGeom prst="rect">
            <a:avLst/>
          </a:prstGeom>
          <a:noFill/>
          <a:ln>
            <a:noFill/>
          </a:ln>
        </p:spPr>
        <p:txBody>
          <a:bodyPr spcFirstLastPara="1" wrap="square" lIns="0" tIns="0" rIns="0" bIns="0" anchor="t" anchorCtr="0">
            <a:spAutoFit/>
          </a:bodyPr>
          <a:lstStyle/>
          <a:p>
            <a:pPr marL="0" marR="0" lvl="0" indent="0" algn="just" rtl="0">
              <a:lnSpc>
                <a:spcPct val="139993"/>
              </a:lnSpc>
              <a:spcBef>
                <a:spcPts val="0"/>
              </a:spcBef>
              <a:spcAft>
                <a:spcPts val="0"/>
              </a:spcAft>
              <a:buNone/>
            </a:pPr>
            <a:r>
              <a:rPr lang="en-US" sz="3013" b="1" i="0" u="none" strike="noStrike" cap="none">
                <a:solidFill>
                  <a:srgbClr val="FDFDFD"/>
                </a:solidFill>
                <a:latin typeface="Cambria"/>
                <a:ea typeface="Cambria"/>
                <a:cs typeface="Cambria"/>
                <a:sym typeface="Cambria"/>
              </a:rPr>
              <a:t>Some Important Documents required for the purpose of obtaining ISIN include, </a:t>
            </a:r>
            <a:endParaRPr/>
          </a:p>
          <a:p>
            <a:pPr marL="0" marR="0" lvl="0" indent="0" algn="just" rtl="0">
              <a:lnSpc>
                <a:spcPct val="139993"/>
              </a:lnSpc>
              <a:spcBef>
                <a:spcPts val="0"/>
              </a:spcBef>
              <a:spcAft>
                <a:spcPts val="0"/>
              </a:spcAft>
              <a:buNone/>
            </a:pPr>
            <a:endParaRPr sz="3013" b="1" i="0" u="none" strike="noStrike" cap="none">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3013" b="1" i="0" u="none" strike="noStrike" cap="none">
                <a:solidFill>
                  <a:srgbClr val="FDFDFD"/>
                </a:solidFill>
                <a:latin typeface="Cambria"/>
                <a:ea typeface="Cambria"/>
                <a:cs typeface="Cambria"/>
                <a:sym typeface="Cambria"/>
              </a:rPr>
              <a:t>Master Creation Form (MCF)</a:t>
            </a:r>
            <a:endParaRPr/>
          </a:p>
          <a:p>
            <a:pPr marL="0" marR="0" lvl="0" indent="0" algn="just" rtl="0">
              <a:lnSpc>
                <a:spcPct val="139993"/>
              </a:lnSpc>
              <a:spcBef>
                <a:spcPts val="0"/>
              </a:spcBef>
              <a:spcAft>
                <a:spcPts val="0"/>
              </a:spcAft>
              <a:buNone/>
            </a:pPr>
            <a:endParaRPr sz="3013" b="1" i="0" u="none" strike="noStrike" cap="none">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3013" b="1" i="0" u="none" strike="noStrike" cap="none">
                <a:solidFill>
                  <a:srgbClr val="FDFDFD"/>
                </a:solidFill>
                <a:latin typeface="Cambria"/>
                <a:ea typeface="Cambria"/>
                <a:cs typeface="Cambria"/>
                <a:sym typeface="Cambria"/>
              </a:rPr>
              <a:t>Net Worth Certificate from a Practicing Chartered Accountant as per the last audited Annual accounts. </a:t>
            </a:r>
            <a:endParaRPr/>
          </a:p>
          <a:p>
            <a:pPr marL="0" marR="0" lvl="0" indent="0" algn="just" rtl="0">
              <a:lnSpc>
                <a:spcPct val="139993"/>
              </a:lnSpc>
              <a:spcBef>
                <a:spcPts val="0"/>
              </a:spcBef>
              <a:spcAft>
                <a:spcPts val="0"/>
              </a:spcAft>
              <a:buNone/>
            </a:pPr>
            <a:endParaRPr sz="3013" b="1" i="0" u="none" strike="noStrike" cap="none">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3013" b="1" i="0" u="none" strike="noStrike" cap="none">
                <a:solidFill>
                  <a:srgbClr val="FDFDFD"/>
                </a:solidFill>
                <a:latin typeface="Cambria"/>
                <a:ea typeface="Cambria"/>
                <a:cs typeface="Cambria"/>
                <a:sym typeface="Cambria"/>
              </a:rPr>
              <a:t>Tripartite Agreement executed between the Issuer Company, Depository and RTA.</a:t>
            </a:r>
            <a:endParaRPr/>
          </a:p>
          <a:p>
            <a:pPr marL="0" marR="0" lvl="0" indent="0" algn="just" rtl="0">
              <a:lnSpc>
                <a:spcPct val="139993"/>
              </a:lnSpc>
              <a:spcBef>
                <a:spcPts val="0"/>
              </a:spcBef>
              <a:spcAft>
                <a:spcPts val="0"/>
              </a:spcAft>
              <a:buNone/>
            </a:pPr>
            <a:r>
              <a:rPr lang="en-US" sz="3013" b="1" i="0" u="none" strike="noStrike" cap="none">
                <a:solidFill>
                  <a:srgbClr val="FDFDFD"/>
                </a:solidFill>
                <a:latin typeface="Cambria"/>
                <a:ea typeface="Cambria"/>
                <a:cs typeface="Cambria"/>
                <a:sym typeface="Cambria"/>
              </a:rPr>
              <a:t> </a:t>
            </a:r>
            <a:endParaRPr/>
          </a:p>
          <a:p>
            <a:pPr marL="650597" marR="0" lvl="1" indent="-325298" algn="just" rtl="0">
              <a:lnSpc>
                <a:spcPct val="139993"/>
              </a:lnSpc>
              <a:spcBef>
                <a:spcPts val="0"/>
              </a:spcBef>
              <a:spcAft>
                <a:spcPts val="0"/>
              </a:spcAft>
              <a:buClr>
                <a:srgbClr val="FDFDFD"/>
              </a:buClr>
              <a:buSzPts val="3013"/>
              <a:buFont typeface="Arial"/>
              <a:buChar char="•"/>
            </a:pPr>
            <a:r>
              <a:rPr lang="en-US" sz="3013" b="1" i="0" u="none" strike="noStrike" cap="none">
                <a:solidFill>
                  <a:srgbClr val="FDFDFD"/>
                </a:solidFill>
                <a:latin typeface="Cambria"/>
                <a:ea typeface="Cambria"/>
                <a:cs typeface="Cambria"/>
                <a:sym typeface="Cambria"/>
              </a:rPr>
              <a:t>Certified copies of Memorandum and Articles of Association along with the Certificate of Incorporation. </a:t>
            </a:r>
            <a:endParaRPr/>
          </a:p>
        </p:txBody>
      </p:sp>
      <p:grpSp>
        <p:nvGrpSpPr>
          <p:cNvPr id="456" name="Google Shape;456;p23"/>
          <p:cNvGrpSpPr/>
          <p:nvPr/>
        </p:nvGrpSpPr>
        <p:grpSpPr>
          <a:xfrm>
            <a:off x="6400696" y="1310807"/>
            <a:ext cx="5331876" cy="1332755"/>
            <a:chOff x="0" y="-66675"/>
            <a:chExt cx="1948922" cy="487152"/>
          </a:xfrm>
        </p:grpSpPr>
        <p:sp>
          <p:nvSpPr>
            <p:cNvPr id="457" name="Google Shape;457;p23"/>
            <p:cNvSpPr/>
            <p:nvPr/>
          </p:nvSpPr>
          <p:spPr>
            <a:xfrm>
              <a:off x="0" y="0"/>
              <a:ext cx="1948922" cy="420477"/>
            </a:xfrm>
            <a:custGeom>
              <a:avLst/>
              <a:gdLst/>
              <a:ahLst/>
              <a:cxnLst/>
              <a:rect l="l" t="t" r="r" b="b"/>
              <a:pathLst>
                <a:path w="1948922" h="420477" extrusionOk="0">
                  <a:moveTo>
                    <a:pt x="66792" y="0"/>
                  </a:moveTo>
                  <a:lnTo>
                    <a:pt x="1882129" y="0"/>
                  </a:lnTo>
                  <a:cubicBezTo>
                    <a:pt x="1919018" y="0"/>
                    <a:pt x="1948922" y="29904"/>
                    <a:pt x="1948922" y="66792"/>
                  </a:cubicBezTo>
                  <a:lnTo>
                    <a:pt x="1948922" y="353685"/>
                  </a:lnTo>
                  <a:cubicBezTo>
                    <a:pt x="1948922" y="371399"/>
                    <a:pt x="1941885" y="388388"/>
                    <a:pt x="1929359" y="400914"/>
                  </a:cubicBezTo>
                  <a:cubicBezTo>
                    <a:pt x="1916833" y="413440"/>
                    <a:pt x="1899844" y="420477"/>
                    <a:pt x="1882129" y="420477"/>
                  </a:cubicBezTo>
                  <a:lnTo>
                    <a:pt x="66792" y="420477"/>
                  </a:lnTo>
                  <a:cubicBezTo>
                    <a:pt x="29904" y="420477"/>
                    <a:pt x="0" y="390573"/>
                    <a:pt x="0" y="353685"/>
                  </a:cubicBezTo>
                  <a:lnTo>
                    <a:pt x="0" y="66792"/>
                  </a:lnTo>
                  <a:cubicBezTo>
                    <a:pt x="0" y="29904"/>
                    <a:pt x="29904" y="0"/>
                    <a:pt x="66792"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txBox="1"/>
            <p:nvPr/>
          </p:nvSpPr>
          <p:spPr>
            <a:xfrm>
              <a:off x="0" y="-66675"/>
              <a:ext cx="1948921" cy="487152"/>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Issuer Admission Process @ CDSL</a:t>
              </a:r>
              <a:endParaRPr/>
            </a:p>
          </p:txBody>
        </p:sp>
      </p:grpSp>
      <p:grpSp>
        <p:nvGrpSpPr>
          <p:cNvPr id="459" name="Google Shape;459;p23"/>
          <p:cNvGrpSpPr/>
          <p:nvPr/>
        </p:nvGrpSpPr>
        <p:grpSpPr>
          <a:xfrm>
            <a:off x="16625742" y="-1495814"/>
            <a:ext cx="3564204" cy="3564204"/>
            <a:chOff x="0" y="0"/>
            <a:chExt cx="812800" cy="812800"/>
          </a:xfrm>
        </p:grpSpPr>
        <p:sp>
          <p:nvSpPr>
            <p:cNvPr id="460" name="Google Shape;460;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65"/>
        <p:cNvGrpSpPr/>
        <p:nvPr/>
      </p:nvGrpSpPr>
      <p:grpSpPr>
        <a:xfrm>
          <a:off x="0" y="0"/>
          <a:ext cx="0" cy="0"/>
          <a:chOff x="0" y="0"/>
          <a:chExt cx="0" cy="0"/>
        </a:xfrm>
      </p:grpSpPr>
      <p:sp>
        <p:nvSpPr>
          <p:cNvPr id="466" name="Google Shape;466;p24"/>
          <p:cNvSpPr txBox="1"/>
          <p:nvPr/>
        </p:nvSpPr>
        <p:spPr>
          <a:xfrm>
            <a:off x="3695064" y="241633"/>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DOCUMENTATION REQUIRED</a:t>
            </a:r>
            <a:endParaRPr/>
          </a:p>
        </p:txBody>
      </p:sp>
      <p:grpSp>
        <p:nvGrpSpPr>
          <p:cNvPr id="467" name="Google Shape;467;p24"/>
          <p:cNvGrpSpPr/>
          <p:nvPr/>
        </p:nvGrpSpPr>
        <p:grpSpPr>
          <a:xfrm>
            <a:off x="-1323003" y="-1782102"/>
            <a:ext cx="3564204" cy="3564204"/>
            <a:chOff x="0" y="0"/>
            <a:chExt cx="812800" cy="812800"/>
          </a:xfrm>
        </p:grpSpPr>
        <p:sp>
          <p:nvSpPr>
            <p:cNvPr id="468" name="Google Shape;468;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0" name="Google Shape;470;p24"/>
          <p:cNvGrpSpPr/>
          <p:nvPr/>
        </p:nvGrpSpPr>
        <p:grpSpPr>
          <a:xfrm>
            <a:off x="14700679" y="7074186"/>
            <a:ext cx="5946973" cy="5946973"/>
            <a:chOff x="0" y="0"/>
            <a:chExt cx="812800" cy="812800"/>
          </a:xfrm>
        </p:grpSpPr>
        <p:sp>
          <p:nvSpPr>
            <p:cNvPr id="471" name="Google Shape;471;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3" name="Google Shape;473;p24"/>
          <p:cNvGrpSpPr/>
          <p:nvPr/>
        </p:nvGrpSpPr>
        <p:grpSpPr>
          <a:xfrm>
            <a:off x="459099" y="1923728"/>
            <a:ext cx="17215066" cy="7684326"/>
            <a:chOff x="0" y="-38100"/>
            <a:chExt cx="4534009" cy="2023855"/>
          </a:xfrm>
        </p:grpSpPr>
        <p:sp>
          <p:nvSpPr>
            <p:cNvPr id="474" name="Google Shape;474;p24"/>
            <p:cNvSpPr/>
            <p:nvPr/>
          </p:nvSpPr>
          <p:spPr>
            <a:xfrm>
              <a:off x="0" y="0"/>
              <a:ext cx="4534009" cy="1985755"/>
            </a:xfrm>
            <a:custGeom>
              <a:avLst/>
              <a:gdLst/>
              <a:ahLst/>
              <a:cxnLst/>
              <a:rect l="l" t="t" r="r" b="b"/>
              <a:pathLst>
                <a:path w="4534009" h="1985755" extrusionOk="0">
                  <a:moveTo>
                    <a:pt x="6296" y="0"/>
                  </a:moveTo>
                  <a:lnTo>
                    <a:pt x="4527713" y="0"/>
                  </a:lnTo>
                  <a:cubicBezTo>
                    <a:pt x="4529383" y="0"/>
                    <a:pt x="4530985" y="663"/>
                    <a:pt x="4532165" y="1844"/>
                  </a:cubicBezTo>
                  <a:cubicBezTo>
                    <a:pt x="4533346" y="3025"/>
                    <a:pt x="4534009" y="4626"/>
                    <a:pt x="4534009" y="6296"/>
                  </a:cubicBezTo>
                  <a:lnTo>
                    <a:pt x="4534009" y="1979459"/>
                  </a:lnTo>
                  <a:cubicBezTo>
                    <a:pt x="4534009" y="1981129"/>
                    <a:pt x="4533346" y="1982731"/>
                    <a:pt x="4532165" y="1983911"/>
                  </a:cubicBezTo>
                  <a:cubicBezTo>
                    <a:pt x="4530985" y="1985092"/>
                    <a:pt x="4529383" y="1985755"/>
                    <a:pt x="4527713" y="1985755"/>
                  </a:cubicBezTo>
                  <a:lnTo>
                    <a:pt x="6296" y="1985755"/>
                  </a:lnTo>
                  <a:cubicBezTo>
                    <a:pt x="4626" y="1985755"/>
                    <a:pt x="3025" y="1985092"/>
                    <a:pt x="1844" y="1983911"/>
                  </a:cubicBezTo>
                  <a:cubicBezTo>
                    <a:pt x="663" y="1982731"/>
                    <a:pt x="0" y="1981129"/>
                    <a:pt x="0" y="1979459"/>
                  </a:cubicBezTo>
                  <a:lnTo>
                    <a:pt x="0" y="6296"/>
                  </a:lnTo>
                  <a:cubicBezTo>
                    <a:pt x="0" y="4626"/>
                    <a:pt x="663" y="3025"/>
                    <a:pt x="1844" y="1844"/>
                  </a:cubicBezTo>
                  <a:cubicBezTo>
                    <a:pt x="3025" y="663"/>
                    <a:pt x="4626" y="0"/>
                    <a:pt x="6296"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txBox="1"/>
            <p:nvPr/>
          </p:nvSpPr>
          <p:spPr>
            <a:xfrm>
              <a:off x="0" y="-38100"/>
              <a:ext cx="4534009" cy="202385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6" name="Google Shape;476;p24"/>
          <p:cNvSpPr txBox="1"/>
          <p:nvPr/>
        </p:nvSpPr>
        <p:spPr>
          <a:xfrm>
            <a:off x="626560" y="2938837"/>
            <a:ext cx="16632740" cy="5601533"/>
          </a:xfrm>
          <a:prstGeom prst="rect">
            <a:avLst/>
          </a:prstGeom>
          <a:noFill/>
          <a:ln>
            <a:noFill/>
          </a:ln>
        </p:spPr>
        <p:txBody>
          <a:bodyPr spcFirstLastPara="1" wrap="square" lIns="0" tIns="0" rIns="0" bIns="0" anchor="t" anchorCtr="0">
            <a:spAutoFit/>
          </a:bodyPr>
          <a:lstStyle/>
          <a:p>
            <a:pPr marL="0" marR="0" lvl="0" indent="0" algn="just" rtl="0">
              <a:lnSpc>
                <a:spcPct val="139993"/>
              </a:lnSpc>
              <a:spcBef>
                <a:spcPts val="0"/>
              </a:spcBef>
              <a:spcAft>
                <a:spcPts val="0"/>
              </a:spcAft>
              <a:buNone/>
            </a:pPr>
            <a:r>
              <a:rPr lang="en-US" sz="2000" b="1" i="0" u="none" strike="noStrike" cap="none" dirty="0">
                <a:solidFill>
                  <a:srgbClr val="FDFDFD"/>
                </a:solidFill>
                <a:latin typeface="Cambria"/>
                <a:ea typeface="Cambria"/>
                <a:cs typeface="Cambria"/>
                <a:sym typeface="Cambria"/>
              </a:rPr>
              <a:t>Some Important Documents required for the purpose of obtaining ISIN include, </a:t>
            </a:r>
            <a:endParaRPr sz="2000" dirty="0"/>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000" b="1" i="0" u="none" strike="noStrike" cap="none" dirty="0">
                <a:solidFill>
                  <a:srgbClr val="FDFDFD"/>
                </a:solidFill>
                <a:latin typeface="Cambria"/>
                <a:ea typeface="Cambria"/>
                <a:cs typeface="Cambria"/>
                <a:sym typeface="Cambria"/>
              </a:rPr>
              <a:t>Letter for Freezing/Unfreezing of securities. </a:t>
            </a:r>
            <a:endParaRPr sz="2000" dirty="0"/>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000" b="1" i="0" u="none" strike="noStrike" cap="none" dirty="0">
                <a:solidFill>
                  <a:srgbClr val="FDFDFD"/>
                </a:solidFill>
                <a:latin typeface="Cambria"/>
                <a:ea typeface="Cambria"/>
                <a:cs typeface="Cambria"/>
                <a:sym typeface="Cambria"/>
              </a:rPr>
              <a:t>Undertaking (In case of Private Limited Companies). </a:t>
            </a:r>
            <a:endParaRPr sz="2000" dirty="0"/>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50597" marR="0" lvl="1" indent="-325298" algn="just" rtl="0">
              <a:lnSpc>
                <a:spcPct val="139993"/>
              </a:lnSpc>
              <a:spcBef>
                <a:spcPts val="0"/>
              </a:spcBef>
              <a:spcAft>
                <a:spcPts val="0"/>
              </a:spcAft>
              <a:buClr>
                <a:srgbClr val="FDFDFD"/>
              </a:buClr>
              <a:buSzPts val="3013"/>
              <a:buFont typeface="Arial"/>
              <a:buChar char="•"/>
            </a:pPr>
            <a:r>
              <a:rPr lang="en-US" sz="2000" b="1" i="0" u="none" strike="noStrike" cap="none" dirty="0">
                <a:solidFill>
                  <a:srgbClr val="FDFDFD"/>
                </a:solidFill>
                <a:latin typeface="Cambria"/>
                <a:ea typeface="Cambria"/>
                <a:cs typeface="Cambria"/>
                <a:sym typeface="Cambria"/>
              </a:rPr>
              <a:t>Security Details (In Excel Format)</a:t>
            </a:r>
            <a:endParaRPr sz="2000" dirty="0"/>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39993"/>
              </a:lnSpc>
              <a:spcBef>
                <a:spcPts val="0"/>
              </a:spcBef>
              <a:spcAft>
                <a:spcPts val="0"/>
              </a:spcAft>
              <a:buNone/>
            </a:pPr>
            <a:r>
              <a:rPr lang="en-US" sz="2000" b="1" i="0" u="none" strike="noStrike" cap="none" dirty="0">
                <a:solidFill>
                  <a:srgbClr val="FDFDFD"/>
                </a:solidFill>
                <a:latin typeface="Cambria"/>
                <a:ea typeface="Cambria"/>
                <a:cs typeface="Cambria"/>
                <a:sym typeface="Cambria"/>
              </a:rPr>
              <a:t>Further, in case of Private Companies, in order to ensure that the holders DO NOT TRANSFER the securities in </a:t>
            </a:r>
            <a:r>
              <a:rPr lang="en-US" sz="2000" b="1" i="0" u="none" strike="noStrike" cap="none" dirty="0" err="1">
                <a:solidFill>
                  <a:srgbClr val="FDFDFD"/>
                </a:solidFill>
                <a:latin typeface="Cambria"/>
                <a:ea typeface="Cambria"/>
                <a:cs typeface="Cambria"/>
                <a:sym typeface="Cambria"/>
              </a:rPr>
              <a:t>dematerialised</a:t>
            </a:r>
            <a:r>
              <a:rPr lang="en-US" sz="2000" b="1" i="0" u="none" strike="noStrike" cap="none" dirty="0">
                <a:solidFill>
                  <a:srgbClr val="FDFDFD"/>
                </a:solidFill>
                <a:latin typeface="Cambria"/>
                <a:ea typeface="Cambria"/>
                <a:cs typeface="Cambria"/>
                <a:sym typeface="Cambria"/>
              </a:rPr>
              <a:t> form, depositories offer an optional facility to keep the ISIN under the status, ‘Frozen for Debit’. </a:t>
            </a:r>
            <a:endParaRPr sz="2000" dirty="0"/>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39993"/>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39993"/>
              </a:lnSpc>
              <a:spcBef>
                <a:spcPts val="0"/>
              </a:spcBef>
              <a:spcAft>
                <a:spcPts val="0"/>
              </a:spcAft>
              <a:buNone/>
            </a:pPr>
            <a:r>
              <a:rPr lang="en-US" sz="2000" b="1" i="0" u="none" strike="noStrike" cap="none" dirty="0">
                <a:solidFill>
                  <a:srgbClr val="FDFDFD"/>
                </a:solidFill>
                <a:latin typeface="Cambria"/>
                <a:ea typeface="Cambria"/>
                <a:cs typeface="Cambria"/>
                <a:sym typeface="Cambria"/>
              </a:rPr>
              <a:t> </a:t>
            </a:r>
            <a:endParaRPr sz="2000" dirty="0"/>
          </a:p>
        </p:txBody>
      </p:sp>
      <p:grpSp>
        <p:nvGrpSpPr>
          <p:cNvPr id="477" name="Google Shape;477;p24"/>
          <p:cNvGrpSpPr/>
          <p:nvPr/>
        </p:nvGrpSpPr>
        <p:grpSpPr>
          <a:xfrm>
            <a:off x="6400696" y="1310807"/>
            <a:ext cx="5331876" cy="1332755"/>
            <a:chOff x="0" y="-66675"/>
            <a:chExt cx="1948922" cy="487152"/>
          </a:xfrm>
        </p:grpSpPr>
        <p:sp>
          <p:nvSpPr>
            <p:cNvPr id="478" name="Google Shape;478;p24"/>
            <p:cNvSpPr/>
            <p:nvPr/>
          </p:nvSpPr>
          <p:spPr>
            <a:xfrm>
              <a:off x="0" y="0"/>
              <a:ext cx="1948922" cy="420477"/>
            </a:xfrm>
            <a:custGeom>
              <a:avLst/>
              <a:gdLst/>
              <a:ahLst/>
              <a:cxnLst/>
              <a:rect l="l" t="t" r="r" b="b"/>
              <a:pathLst>
                <a:path w="1948922" h="420477" extrusionOk="0">
                  <a:moveTo>
                    <a:pt x="66792" y="0"/>
                  </a:moveTo>
                  <a:lnTo>
                    <a:pt x="1882129" y="0"/>
                  </a:lnTo>
                  <a:cubicBezTo>
                    <a:pt x="1919018" y="0"/>
                    <a:pt x="1948922" y="29904"/>
                    <a:pt x="1948922" y="66792"/>
                  </a:cubicBezTo>
                  <a:lnTo>
                    <a:pt x="1948922" y="353685"/>
                  </a:lnTo>
                  <a:cubicBezTo>
                    <a:pt x="1948922" y="371399"/>
                    <a:pt x="1941885" y="388388"/>
                    <a:pt x="1929359" y="400914"/>
                  </a:cubicBezTo>
                  <a:cubicBezTo>
                    <a:pt x="1916833" y="413440"/>
                    <a:pt x="1899844" y="420477"/>
                    <a:pt x="1882129" y="420477"/>
                  </a:cubicBezTo>
                  <a:lnTo>
                    <a:pt x="66792" y="420477"/>
                  </a:lnTo>
                  <a:cubicBezTo>
                    <a:pt x="29904" y="420477"/>
                    <a:pt x="0" y="390573"/>
                    <a:pt x="0" y="353685"/>
                  </a:cubicBezTo>
                  <a:lnTo>
                    <a:pt x="0" y="66792"/>
                  </a:lnTo>
                  <a:cubicBezTo>
                    <a:pt x="0" y="29904"/>
                    <a:pt x="29904" y="0"/>
                    <a:pt x="66792"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txBox="1"/>
            <p:nvPr/>
          </p:nvSpPr>
          <p:spPr>
            <a:xfrm>
              <a:off x="0" y="-66675"/>
              <a:ext cx="1948921" cy="487152"/>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Issuer Admission Process @ CDSL</a:t>
              </a:r>
              <a:endParaRPr/>
            </a:p>
          </p:txBody>
        </p:sp>
      </p:grpSp>
      <p:grpSp>
        <p:nvGrpSpPr>
          <p:cNvPr id="480" name="Google Shape;480;p24"/>
          <p:cNvGrpSpPr/>
          <p:nvPr/>
        </p:nvGrpSpPr>
        <p:grpSpPr>
          <a:xfrm>
            <a:off x="16625742" y="-1495814"/>
            <a:ext cx="3564204" cy="3564204"/>
            <a:chOff x="0" y="0"/>
            <a:chExt cx="812800" cy="812800"/>
          </a:xfrm>
        </p:grpSpPr>
        <p:sp>
          <p:nvSpPr>
            <p:cNvPr id="481" name="Google Shape;481;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69E">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486"/>
        <p:cNvGrpSpPr/>
        <p:nvPr/>
      </p:nvGrpSpPr>
      <p:grpSpPr>
        <a:xfrm>
          <a:off x="0" y="0"/>
          <a:ext cx="0" cy="0"/>
          <a:chOff x="0" y="0"/>
          <a:chExt cx="0" cy="0"/>
        </a:xfrm>
      </p:grpSpPr>
      <p:sp>
        <p:nvSpPr>
          <p:cNvPr id="487" name="Google Shape;487;p25"/>
          <p:cNvSpPr/>
          <p:nvPr/>
        </p:nvSpPr>
        <p:spPr>
          <a:xfrm>
            <a:off x="232204"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sp>
        <p:nvSpPr>
          <p:cNvPr id="488" name="Google Shape;488;p25"/>
          <p:cNvSpPr/>
          <p:nvPr/>
        </p:nvSpPr>
        <p:spPr>
          <a:xfrm>
            <a:off x="6224860"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sp>
        <p:nvSpPr>
          <p:cNvPr id="489" name="Google Shape;489;p25"/>
          <p:cNvSpPr/>
          <p:nvPr/>
        </p:nvSpPr>
        <p:spPr>
          <a:xfrm>
            <a:off x="12213997" y="7686324"/>
            <a:ext cx="5841799" cy="1153755"/>
          </a:xfrm>
          <a:custGeom>
            <a:avLst/>
            <a:gdLst/>
            <a:ahLst/>
            <a:cxnLst/>
            <a:rect l="l" t="t" r="r" b="b"/>
            <a:pathLst>
              <a:path w="5841799" h="1153755" extrusionOk="0">
                <a:moveTo>
                  <a:pt x="0" y="0"/>
                </a:moveTo>
                <a:lnTo>
                  <a:pt x="5841799" y="0"/>
                </a:lnTo>
                <a:lnTo>
                  <a:pt x="5841799" y="1153755"/>
                </a:lnTo>
                <a:lnTo>
                  <a:pt x="0" y="1153755"/>
                </a:lnTo>
                <a:lnTo>
                  <a:pt x="0" y="0"/>
                </a:lnTo>
                <a:close/>
              </a:path>
            </a:pathLst>
          </a:custGeom>
          <a:blipFill rotWithShape="1">
            <a:blip r:embed="rId3">
              <a:alphaModFix/>
            </a:blip>
            <a:stretch>
              <a:fillRect/>
            </a:stretch>
          </a:blipFill>
          <a:ln>
            <a:noFill/>
          </a:ln>
        </p:spPr>
      </p:sp>
      <p:grpSp>
        <p:nvGrpSpPr>
          <p:cNvPr id="490" name="Google Shape;490;p25"/>
          <p:cNvGrpSpPr/>
          <p:nvPr/>
        </p:nvGrpSpPr>
        <p:grpSpPr>
          <a:xfrm>
            <a:off x="12213997" y="3155449"/>
            <a:ext cx="5902402" cy="6887362"/>
            <a:chOff x="0" y="-38100"/>
            <a:chExt cx="1570445" cy="1832512"/>
          </a:xfrm>
        </p:grpSpPr>
        <p:sp>
          <p:nvSpPr>
            <p:cNvPr id="491" name="Google Shape;491;p25"/>
            <p:cNvSpPr/>
            <p:nvPr/>
          </p:nvSpPr>
          <p:spPr>
            <a:xfrm>
              <a:off x="0" y="0"/>
              <a:ext cx="1570445" cy="1794412"/>
            </a:xfrm>
            <a:custGeom>
              <a:avLst/>
              <a:gdLst/>
              <a:ahLst/>
              <a:cxnLst/>
              <a:rect l="l" t="t" r="r" b="b"/>
              <a:pathLst>
                <a:path w="1570445" h="1794412" extrusionOk="0">
                  <a:moveTo>
                    <a:pt x="57713" y="0"/>
                  </a:moveTo>
                  <a:lnTo>
                    <a:pt x="1512732" y="0"/>
                  </a:lnTo>
                  <a:cubicBezTo>
                    <a:pt x="1544606" y="0"/>
                    <a:pt x="1570445" y="25839"/>
                    <a:pt x="1570445" y="57713"/>
                  </a:cubicBezTo>
                  <a:lnTo>
                    <a:pt x="1570445" y="1736699"/>
                  </a:lnTo>
                  <a:cubicBezTo>
                    <a:pt x="1570445" y="1768573"/>
                    <a:pt x="1544606" y="1794412"/>
                    <a:pt x="1512732" y="1794412"/>
                  </a:cubicBezTo>
                  <a:lnTo>
                    <a:pt x="57713" y="1794412"/>
                  </a:lnTo>
                  <a:cubicBezTo>
                    <a:pt x="42406" y="1794412"/>
                    <a:pt x="27727" y="1788332"/>
                    <a:pt x="16904" y="1777509"/>
                  </a:cubicBezTo>
                  <a:cubicBezTo>
                    <a:pt x="6080" y="1766685"/>
                    <a:pt x="0" y="1752006"/>
                    <a:pt x="0" y="1736699"/>
                  </a:cubicBezTo>
                  <a:lnTo>
                    <a:pt x="0" y="57713"/>
                  </a:lnTo>
                  <a:cubicBezTo>
                    <a:pt x="0" y="25839"/>
                    <a:pt x="25839" y="0"/>
                    <a:pt x="5771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txBox="1"/>
            <p:nvPr/>
          </p:nvSpPr>
          <p:spPr>
            <a:xfrm>
              <a:off x="0" y="-38100"/>
              <a:ext cx="1570445"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3" name="Google Shape;493;p25"/>
          <p:cNvGrpSpPr/>
          <p:nvPr/>
        </p:nvGrpSpPr>
        <p:grpSpPr>
          <a:xfrm>
            <a:off x="6224860" y="3155449"/>
            <a:ext cx="5841799" cy="6887362"/>
            <a:chOff x="0" y="-38100"/>
            <a:chExt cx="1554321" cy="1832512"/>
          </a:xfrm>
        </p:grpSpPr>
        <p:sp>
          <p:nvSpPr>
            <p:cNvPr id="494" name="Google Shape;494;p25"/>
            <p:cNvSpPr/>
            <p:nvPr/>
          </p:nvSpPr>
          <p:spPr>
            <a:xfrm>
              <a:off x="0" y="0"/>
              <a:ext cx="1554321" cy="1794412"/>
            </a:xfrm>
            <a:custGeom>
              <a:avLst/>
              <a:gdLst/>
              <a:ahLst/>
              <a:cxnLst/>
              <a:rect l="l" t="t" r="r" b="b"/>
              <a:pathLst>
                <a:path w="1554321" h="1794412" extrusionOk="0">
                  <a:moveTo>
                    <a:pt x="58312" y="0"/>
                  </a:moveTo>
                  <a:lnTo>
                    <a:pt x="1496009" y="0"/>
                  </a:lnTo>
                  <a:cubicBezTo>
                    <a:pt x="1511474" y="0"/>
                    <a:pt x="1526306" y="6144"/>
                    <a:pt x="1537241" y="17079"/>
                  </a:cubicBezTo>
                  <a:cubicBezTo>
                    <a:pt x="1548177" y="28015"/>
                    <a:pt x="1554321" y="42846"/>
                    <a:pt x="1554321" y="58312"/>
                  </a:cubicBezTo>
                  <a:lnTo>
                    <a:pt x="1554321" y="1736101"/>
                  </a:lnTo>
                  <a:cubicBezTo>
                    <a:pt x="1554321" y="1751566"/>
                    <a:pt x="1548177" y="1766398"/>
                    <a:pt x="1537241" y="1777333"/>
                  </a:cubicBezTo>
                  <a:cubicBezTo>
                    <a:pt x="1526306" y="1788269"/>
                    <a:pt x="1511474" y="1794412"/>
                    <a:pt x="1496009" y="1794412"/>
                  </a:cubicBezTo>
                  <a:lnTo>
                    <a:pt x="58312" y="1794412"/>
                  </a:lnTo>
                  <a:cubicBezTo>
                    <a:pt x="42846" y="1794412"/>
                    <a:pt x="28015" y="1788269"/>
                    <a:pt x="17079" y="1777333"/>
                  </a:cubicBezTo>
                  <a:cubicBezTo>
                    <a:pt x="6144" y="1766398"/>
                    <a:pt x="0" y="1751566"/>
                    <a:pt x="0" y="1736101"/>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txBox="1"/>
            <p:nvPr/>
          </p:nvSpPr>
          <p:spPr>
            <a:xfrm>
              <a:off x="0" y="-38100"/>
              <a:ext cx="1554321"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25"/>
          <p:cNvGrpSpPr/>
          <p:nvPr/>
        </p:nvGrpSpPr>
        <p:grpSpPr>
          <a:xfrm>
            <a:off x="232204" y="3155449"/>
            <a:ext cx="5841799" cy="6887362"/>
            <a:chOff x="0" y="-38100"/>
            <a:chExt cx="1554321" cy="1832512"/>
          </a:xfrm>
        </p:grpSpPr>
        <p:sp>
          <p:nvSpPr>
            <p:cNvPr id="497" name="Google Shape;497;p25"/>
            <p:cNvSpPr/>
            <p:nvPr/>
          </p:nvSpPr>
          <p:spPr>
            <a:xfrm>
              <a:off x="0" y="0"/>
              <a:ext cx="1554321" cy="1794412"/>
            </a:xfrm>
            <a:custGeom>
              <a:avLst/>
              <a:gdLst/>
              <a:ahLst/>
              <a:cxnLst/>
              <a:rect l="l" t="t" r="r" b="b"/>
              <a:pathLst>
                <a:path w="1554321" h="1794412" extrusionOk="0">
                  <a:moveTo>
                    <a:pt x="58312" y="0"/>
                  </a:moveTo>
                  <a:lnTo>
                    <a:pt x="1496009" y="0"/>
                  </a:lnTo>
                  <a:cubicBezTo>
                    <a:pt x="1511474" y="0"/>
                    <a:pt x="1526306" y="6144"/>
                    <a:pt x="1537241" y="17079"/>
                  </a:cubicBezTo>
                  <a:cubicBezTo>
                    <a:pt x="1548177" y="28015"/>
                    <a:pt x="1554321" y="42846"/>
                    <a:pt x="1554321" y="58312"/>
                  </a:cubicBezTo>
                  <a:lnTo>
                    <a:pt x="1554321" y="1736101"/>
                  </a:lnTo>
                  <a:cubicBezTo>
                    <a:pt x="1554321" y="1751566"/>
                    <a:pt x="1548177" y="1766398"/>
                    <a:pt x="1537241" y="1777333"/>
                  </a:cubicBezTo>
                  <a:cubicBezTo>
                    <a:pt x="1526306" y="1788269"/>
                    <a:pt x="1511474" y="1794412"/>
                    <a:pt x="1496009" y="1794412"/>
                  </a:cubicBezTo>
                  <a:lnTo>
                    <a:pt x="58312" y="1794412"/>
                  </a:lnTo>
                  <a:cubicBezTo>
                    <a:pt x="42846" y="1794412"/>
                    <a:pt x="28015" y="1788269"/>
                    <a:pt x="17079" y="1777333"/>
                  </a:cubicBezTo>
                  <a:cubicBezTo>
                    <a:pt x="6144" y="1766398"/>
                    <a:pt x="0" y="1751566"/>
                    <a:pt x="0" y="1736101"/>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txBox="1"/>
            <p:nvPr/>
          </p:nvSpPr>
          <p:spPr>
            <a:xfrm>
              <a:off x="0" y="-38100"/>
              <a:ext cx="1554321" cy="183251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9" name="Google Shape;499;p25"/>
          <p:cNvGrpSpPr/>
          <p:nvPr/>
        </p:nvGrpSpPr>
        <p:grpSpPr>
          <a:xfrm>
            <a:off x="-2123887" y="-2346523"/>
            <a:ext cx="4693046" cy="4693046"/>
            <a:chOff x="0" y="0"/>
            <a:chExt cx="812800" cy="812800"/>
          </a:xfrm>
        </p:grpSpPr>
        <p:sp>
          <p:nvSpPr>
            <p:cNvPr id="500" name="Google Shape;500;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2" name="Google Shape;502;p25"/>
          <p:cNvGrpSpPr/>
          <p:nvPr/>
        </p:nvGrpSpPr>
        <p:grpSpPr>
          <a:xfrm>
            <a:off x="15573718" y="7940477"/>
            <a:ext cx="4693046" cy="4693046"/>
            <a:chOff x="0" y="0"/>
            <a:chExt cx="812800" cy="812800"/>
          </a:xfrm>
        </p:grpSpPr>
        <p:sp>
          <p:nvSpPr>
            <p:cNvPr id="503" name="Google Shape;503;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5" name="Google Shape;505;p25"/>
          <p:cNvSpPr/>
          <p:nvPr/>
        </p:nvSpPr>
        <p:spPr>
          <a:xfrm>
            <a:off x="368420" y="3448087"/>
            <a:ext cx="5570063" cy="3133474"/>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4">
              <a:alphaModFix/>
            </a:blip>
            <a:stretch>
              <a:fillRect l="-22312" r="-2231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6358655" y="3447950"/>
            <a:ext cx="5570063" cy="3133474"/>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5">
              <a:alphaModFix/>
            </a:blip>
            <a:stretch>
              <a:fillRect t="-9168" b="-91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12349552" y="3446286"/>
            <a:ext cx="5570063" cy="3133474"/>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6">
              <a:alphaModFix/>
            </a:blip>
            <a:stretch>
              <a:fillRect l="-6242" r="-62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txBox="1"/>
          <p:nvPr/>
        </p:nvSpPr>
        <p:spPr>
          <a:xfrm>
            <a:off x="3070502" y="1808147"/>
            <a:ext cx="12503216" cy="962452"/>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608" b="1" i="0" u="none" strike="noStrike" cap="none">
                <a:solidFill>
                  <a:srgbClr val="FDFDFD"/>
                </a:solidFill>
                <a:latin typeface="Open Sans ExtraBold"/>
                <a:ea typeface="Open Sans ExtraBold"/>
                <a:cs typeface="Open Sans ExtraBold"/>
                <a:sym typeface="Open Sans ExtraBold"/>
              </a:rPr>
              <a:t>PROCESS OF DEMATERIALIZATION </a:t>
            </a:r>
            <a:endParaRPr/>
          </a:p>
        </p:txBody>
      </p:sp>
      <p:sp>
        <p:nvSpPr>
          <p:cNvPr id="509" name="Google Shape;509;p25"/>
          <p:cNvSpPr txBox="1"/>
          <p:nvPr/>
        </p:nvSpPr>
        <p:spPr>
          <a:xfrm>
            <a:off x="6469410" y="7805949"/>
            <a:ext cx="5373090" cy="2068259"/>
          </a:xfrm>
          <a:prstGeom prst="rect">
            <a:avLst/>
          </a:prstGeom>
          <a:noFill/>
          <a:ln>
            <a:noFill/>
          </a:ln>
        </p:spPr>
        <p:txBody>
          <a:bodyPr spcFirstLastPara="1" wrap="square" lIns="0" tIns="0" rIns="0" bIns="0" anchor="t" anchorCtr="0">
            <a:spAutoFit/>
          </a:bodyPr>
          <a:lstStyle/>
          <a:p>
            <a:pPr marL="0" marR="0" lvl="0" indent="0" algn="just" rtl="0">
              <a:lnSpc>
                <a:spcPct val="140043"/>
              </a:lnSpc>
              <a:spcBef>
                <a:spcPts val="0"/>
              </a:spcBef>
              <a:spcAft>
                <a:spcPts val="0"/>
              </a:spcAft>
              <a:buNone/>
            </a:pPr>
            <a:r>
              <a:rPr lang="en-US" sz="1600" b="1" i="0" u="none" strike="noStrike" cap="none" dirty="0">
                <a:solidFill>
                  <a:srgbClr val="051D40"/>
                </a:solidFill>
                <a:latin typeface="Cambria"/>
                <a:ea typeface="Cambria"/>
                <a:cs typeface="Cambria"/>
                <a:sym typeface="Cambria"/>
              </a:rPr>
              <a:t>The Client shall submit a Dematerialization Request Form (DRF) with the concerned Depository Participant.  Along with it, the share certificates are also required to be submitted.  </a:t>
            </a:r>
            <a:endParaRPr sz="1600" dirty="0"/>
          </a:p>
          <a:p>
            <a:pPr marL="0" marR="0" lvl="0" indent="0" algn="just" rtl="0">
              <a:lnSpc>
                <a:spcPct val="140043"/>
              </a:lnSpc>
              <a:spcBef>
                <a:spcPts val="0"/>
              </a:spcBef>
              <a:spcAft>
                <a:spcPts val="0"/>
              </a:spcAft>
              <a:buNone/>
            </a:pPr>
            <a:endParaRPr sz="1600" b="1" i="0" u="none" strike="noStrike" cap="none" dirty="0">
              <a:solidFill>
                <a:srgbClr val="051D40"/>
              </a:solidFill>
              <a:latin typeface="Cambria"/>
              <a:ea typeface="Cambria"/>
              <a:cs typeface="Cambria"/>
              <a:sym typeface="Cambria"/>
            </a:endParaRPr>
          </a:p>
          <a:p>
            <a:pPr marL="0" marR="0" lvl="0" indent="0" algn="just" rtl="0">
              <a:lnSpc>
                <a:spcPct val="140043"/>
              </a:lnSpc>
              <a:spcBef>
                <a:spcPts val="0"/>
              </a:spcBef>
              <a:spcAft>
                <a:spcPts val="0"/>
              </a:spcAft>
              <a:buNone/>
            </a:pPr>
            <a:r>
              <a:rPr lang="en-US" sz="1600" b="1" i="0" u="none" strike="noStrike" cap="none" dirty="0">
                <a:solidFill>
                  <a:srgbClr val="051D40"/>
                </a:solidFill>
                <a:latin typeface="Cambria"/>
                <a:ea typeface="Cambria"/>
                <a:cs typeface="Cambria"/>
                <a:sym typeface="Cambria"/>
              </a:rPr>
              <a:t>The DP shall scrutinize and verify all the documents.  </a:t>
            </a:r>
            <a:endParaRPr sz="1600" dirty="0"/>
          </a:p>
        </p:txBody>
      </p:sp>
      <p:sp>
        <p:nvSpPr>
          <p:cNvPr id="510" name="Google Shape;510;p25"/>
          <p:cNvSpPr txBox="1"/>
          <p:nvPr/>
        </p:nvSpPr>
        <p:spPr>
          <a:xfrm>
            <a:off x="12452719" y="7633597"/>
            <a:ext cx="5424957" cy="1938992"/>
          </a:xfrm>
          <a:prstGeom prst="rect">
            <a:avLst/>
          </a:prstGeom>
          <a:noFill/>
          <a:ln>
            <a:noFill/>
          </a:ln>
        </p:spPr>
        <p:txBody>
          <a:bodyPr spcFirstLastPara="1" wrap="square" lIns="0" tIns="0" rIns="0" bIns="0" anchor="t" anchorCtr="0">
            <a:spAutoFit/>
          </a:bodyPr>
          <a:lstStyle/>
          <a:p>
            <a:pPr marL="0" marR="0" lvl="0" indent="0" algn="just" rtl="0">
              <a:lnSpc>
                <a:spcPct val="140048"/>
              </a:lnSpc>
              <a:spcBef>
                <a:spcPts val="0"/>
              </a:spcBef>
              <a:spcAft>
                <a:spcPts val="0"/>
              </a:spcAft>
              <a:buNone/>
            </a:pPr>
            <a:r>
              <a:rPr lang="en-US" sz="1800" b="1" i="0" u="none" strike="noStrike" cap="none" dirty="0">
                <a:solidFill>
                  <a:srgbClr val="051D40"/>
                </a:solidFill>
                <a:latin typeface="Cambria"/>
                <a:ea typeface="Cambria"/>
                <a:cs typeface="Cambria"/>
                <a:sym typeface="Cambria"/>
              </a:rPr>
              <a:t>The entire process shall be completed in 2-3 weeks. </a:t>
            </a:r>
            <a:endParaRPr sz="1800" dirty="0"/>
          </a:p>
          <a:p>
            <a:pPr marL="0" marR="0" lvl="0" indent="0" algn="just" rtl="0">
              <a:lnSpc>
                <a:spcPct val="140048"/>
              </a:lnSpc>
              <a:spcBef>
                <a:spcPts val="0"/>
              </a:spcBef>
              <a:spcAft>
                <a:spcPts val="0"/>
              </a:spcAft>
              <a:buNone/>
            </a:pPr>
            <a:endParaRPr sz="1800" b="1" i="0" u="none" strike="noStrike" cap="none" dirty="0">
              <a:solidFill>
                <a:srgbClr val="051D40"/>
              </a:solidFill>
              <a:latin typeface="Cambria"/>
              <a:ea typeface="Cambria"/>
              <a:cs typeface="Cambria"/>
              <a:sym typeface="Cambria"/>
            </a:endParaRPr>
          </a:p>
          <a:p>
            <a:pPr marL="0" marR="0" lvl="0" indent="0" algn="just" rtl="0">
              <a:lnSpc>
                <a:spcPct val="140048"/>
              </a:lnSpc>
              <a:spcBef>
                <a:spcPts val="0"/>
              </a:spcBef>
              <a:spcAft>
                <a:spcPts val="0"/>
              </a:spcAft>
              <a:buNone/>
            </a:pPr>
            <a:r>
              <a:rPr lang="en-US" sz="1800" b="1" i="0" u="none" strike="noStrike" cap="none" dirty="0">
                <a:solidFill>
                  <a:srgbClr val="051D40"/>
                </a:solidFill>
                <a:latin typeface="Cambria"/>
                <a:ea typeface="Cambria"/>
                <a:cs typeface="Cambria"/>
                <a:sym typeface="Cambria"/>
              </a:rPr>
              <a:t>Once completed, the shares of the particular company will be credited by the Depository in the respective Shareholder’s </a:t>
            </a:r>
            <a:r>
              <a:rPr lang="en-US" sz="1800" b="1" i="0" u="none" strike="noStrike" cap="none" dirty="0" err="1">
                <a:solidFill>
                  <a:srgbClr val="051D40"/>
                </a:solidFill>
                <a:latin typeface="Cambria"/>
                <a:ea typeface="Cambria"/>
                <a:cs typeface="Cambria"/>
                <a:sym typeface="Cambria"/>
              </a:rPr>
              <a:t>Demat</a:t>
            </a:r>
            <a:r>
              <a:rPr lang="en-US" sz="1800" b="1" i="0" u="none" strike="noStrike" cap="none" dirty="0">
                <a:solidFill>
                  <a:srgbClr val="051D40"/>
                </a:solidFill>
                <a:latin typeface="Cambria"/>
                <a:ea typeface="Cambria"/>
                <a:cs typeface="Cambria"/>
                <a:sym typeface="Cambria"/>
              </a:rPr>
              <a:t> Account. </a:t>
            </a:r>
            <a:endParaRPr sz="1800" dirty="0"/>
          </a:p>
        </p:txBody>
      </p:sp>
      <p:sp>
        <p:nvSpPr>
          <p:cNvPr id="511" name="Google Shape;511;p25"/>
          <p:cNvSpPr txBox="1"/>
          <p:nvPr/>
        </p:nvSpPr>
        <p:spPr>
          <a:xfrm>
            <a:off x="368420" y="6847117"/>
            <a:ext cx="5573556" cy="48168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2786" b="1" i="0" u="none" strike="noStrike" cap="none">
                <a:solidFill>
                  <a:srgbClr val="051D40"/>
                </a:solidFill>
                <a:latin typeface="Open Sans ExtraBold"/>
                <a:ea typeface="Open Sans ExtraBold"/>
                <a:cs typeface="Open Sans ExtraBold"/>
                <a:sym typeface="Open Sans ExtraBold"/>
              </a:rPr>
              <a:t>Intimation to security holders</a:t>
            </a:r>
            <a:endParaRPr/>
          </a:p>
        </p:txBody>
      </p:sp>
      <p:sp>
        <p:nvSpPr>
          <p:cNvPr id="512" name="Google Shape;512;p25"/>
          <p:cNvSpPr txBox="1"/>
          <p:nvPr/>
        </p:nvSpPr>
        <p:spPr>
          <a:xfrm>
            <a:off x="6556255" y="6686601"/>
            <a:ext cx="5217785" cy="90586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2586" b="1" i="0" u="none" strike="noStrike" cap="none">
                <a:solidFill>
                  <a:srgbClr val="051D40"/>
                </a:solidFill>
                <a:latin typeface="Open Sans ExtraBold"/>
                <a:ea typeface="Open Sans ExtraBold"/>
                <a:cs typeface="Open Sans ExtraBold"/>
                <a:sym typeface="Open Sans ExtraBold"/>
              </a:rPr>
              <a:t>Security Holders coordinate with Depository Participant</a:t>
            </a:r>
            <a:endParaRPr/>
          </a:p>
        </p:txBody>
      </p:sp>
      <p:sp>
        <p:nvSpPr>
          <p:cNvPr id="513" name="Google Shape;513;p25"/>
          <p:cNvSpPr txBox="1"/>
          <p:nvPr/>
        </p:nvSpPr>
        <p:spPr>
          <a:xfrm>
            <a:off x="12628019" y="6880137"/>
            <a:ext cx="5292222" cy="44866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2586" b="1" i="0" u="none" strike="noStrike" cap="none">
                <a:solidFill>
                  <a:srgbClr val="051D40"/>
                </a:solidFill>
                <a:latin typeface="Open Sans ExtraBold"/>
                <a:ea typeface="Open Sans ExtraBold"/>
                <a:cs typeface="Open Sans ExtraBold"/>
                <a:sym typeface="Open Sans ExtraBold"/>
              </a:rPr>
              <a:t>Completion of Entire Process</a:t>
            </a:r>
            <a:endParaRPr/>
          </a:p>
        </p:txBody>
      </p:sp>
      <p:sp>
        <p:nvSpPr>
          <p:cNvPr id="514" name="Google Shape;514;p25"/>
          <p:cNvSpPr txBox="1"/>
          <p:nvPr/>
        </p:nvSpPr>
        <p:spPr>
          <a:xfrm>
            <a:off x="498357" y="7635500"/>
            <a:ext cx="5297877" cy="1723549"/>
          </a:xfrm>
          <a:prstGeom prst="rect">
            <a:avLst/>
          </a:prstGeom>
          <a:noFill/>
          <a:ln>
            <a:noFill/>
          </a:ln>
        </p:spPr>
        <p:txBody>
          <a:bodyPr spcFirstLastPara="1" wrap="square" lIns="0" tIns="0" rIns="0" bIns="0" anchor="t" anchorCtr="0">
            <a:spAutoFit/>
          </a:bodyPr>
          <a:lstStyle/>
          <a:p>
            <a:pPr marL="0" marR="0" lvl="0" indent="0" algn="just" rtl="0">
              <a:lnSpc>
                <a:spcPct val="140009"/>
              </a:lnSpc>
              <a:spcBef>
                <a:spcPts val="0"/>
              </a:spcBef>
              <a:spcAft>
                <a:spcPts val="0"/>
              </a:spcAft>
              <a:buNone/>
            </a:pPr>
            <a:r>
              <a:rPr lang="en-US" sz="2000" b="1" i="0" u="none" strike="noStrike" cap="none" dirty="0">
                <a:solidFill>
                  <a:srgbClr val="051D40"/>
                </a:solidFill>
                <a:latin typeface="Cambria"/>
                <a:ea typeface="Cambria"/>
                <a:cs typeface="Cambria"/>
                <a:sym typeface="Cambria"/>
              </a:rPr>
              <a:t>Security Holders shall be intimated by the Company that ISIN has been obtained and they are required to proceed for dematerialization of shares. </a:t>
            </a: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18"/>
        <p:cNvGrpSpPr/>
        <p:nvPr/>
      </p:nvGrpSpPr>
      <p:grpSpPr>
        <a:xfrm>
          <a:off x="0" y="0"/>
          <a:ext cx="0" cy="0"/>
          <a:chOff x="0" y="0"/>
          <a:chExt cx="0" cy="0"/>
        </a:xfrm>
      </p:grpSpPr>
      <p:grpSp>
        <p:nvGrpSpPr>
          <p:cNvPr id="519" name="Google Shape;519;p26"/>
          <p:cNvGrpSpPr/>
          <p:nvPr/>
        </p:nvGrpSpPr>
        <p:grpSpPr>
          <a:xfrm>
            <a:off x="-1323003" y="-1782102"/>
            <a:ext cx="4342726" cy="4342726"/>
            <a:chOff x="0" y="0"/>
            <a:chExt cx="812800" cy="812800"/>
          </a:xfrm>
        </p:grpSpPr>
        <p:sp>
          <p:nvSpPr>
            <p:cNvPr id="520" name="Google Shape;520;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2" name="Google Shape;522;p26"/>
          <p:cNvGrpSpPr/>
          <p:nvPr/>
        </p:nvGrpSpPr>
        <p:grpSpPr>
          <a:xfrm>
            <a:off x="14700679" y="7074186"/>
            <a:ext cx="5946973" cy="5946973"/>
            <a:chOff x="0" y="0"/>
            <a:chExt cx="812800" cy="812800"/>
          </a:xfrm>
        </p:grpSpPr>
        <p:sp>
          <p:nvSpPr>
            <p:cNvPr id="523" name="Google Shape;523;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5" name="Google Shape;525;p26"/>
          <p:cNvGrpSpPr/>
          <p:nvPr/>
        </p:nvGrpSpPr>
        <p:grpSpPr>
          <a:xfrm>
            <a:off x="3795583" y="1599692"/>
            <a:ext cx="11005615" cy="1332755"/>
            <a:chOff x="0" y="-66675"/>
            <a:chExt cx="4022803" cy="487152"/>
          </a:xfrm>
        </p:grpSpPr>
        <p:sp>
          <p:nvSpPr>
            <p:cNvPr id="526" name="Google Shape;526;p26"/>
            <p:cNvSpPr/>
            <p:nvPr/>
          </p:nvSpPr>
          <p:spPr>
            <a:xfrm>
              <a:off x="0" y="0"/>
              <a:ext cx="4022803" cy="420477"/>
            </a:xfrm>
            <a:custGeom>
              <a:avLst/>
              <a:gdLst/>
              <a:ahLst/>
              <a:cxnLst/>
              <a:rect l="l" t="t" r="r" b="b"/>
              <a:pathLst>
                <a:path w="4022803" h="420477" extrusionOk="0">
                  <a:moveTo>
                    <a:pt x="32359" y="0"/>
                  </a:moveTo>
                  <a:lnTo>
                    <a:pt x="3990444" y="0"/>
                  </a:lnTo>
                  <a:cubicBezTo>
                    <a:pt x="3999026" y="0"/>
                    <a:pt x="4007257" y="3409"/>
                    <a:pt x="4013326" y="9478"/>
                  </a:cubicBezTo>
                  <a:cubicBezTo>
                    <a:pt x="4019394" y="15546"/>
                    <a:pt x="4022803" y="23777"/>
                    <a:pt x="4022803" y="32359"/>
                  </a:cubicBezTo>
                  <a:lnTo>
                    <a:pt x="4022803" y="388118"/>
                  </a:lnTo>
                  <a:cubicBezTo>
                    <a:pt x="4022803" y="396700"/>
                    <a:pt x="4019394" y="404931"/>
                    <a:pt x="4013326" y="411000"/>
                  </a:cubicBezTo>
                  <a:cubicBezTo>
                    <a:pt x="4007257" y="417068"/>
                    <a:pt x="3999026" y="420477"/>
                    <a:pt x="3990444" y="420477"/>
                  </a:cubicBezTo>
                  <a:lnTo>
                    <a:pt x="32359" y="420477"/>
                  </a:lnTo>
                  <a:cubicBezTo>
                    <a:pt x="23777" y="420477"/>
                    <a:pt x="15546" y="417068"/>
                    <a:pt x="9478" y="411000"/>
                  </a:cubicBezTo>
                  <a:cubicBezTo>
                    <a:pt x="3409" y="404931"/>
                    <a:pt x="0" y="396700"/>
                    <a:pt x="0" y="388118"/>
                  </a:cubicBezTo>
                  <a:lnTo>
                    <a:pt x="0" y="32359"/>
                  </a:lnTo>
                  <a:cubicBezTo>
                    <a:pt x="0" y="23777"/>
                    <a:pt x="3409" y="15546"/>
                    <a:pt x="9478" y="9478"/>
                  </a:cubicBezTo>
                  <a:cubicBezTo>
                    <a:pt x="15546" y="3409"/>
                    <a:pt x="23777" y="0"/>
                    <a:pt x="32359"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txBox="1"/>
            <p:nvPr/>
          </p:nvSpPr>
          <p:spPr>
            <a:xfrm>
              <a:off x="0" y="-66675"/>
              <a:ext cx="4022803" cy="487152"/>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 ENGAGING A DEPOSITORY</a:t>
              </a:r>
              <a:endParaRPr/>
            </a:p>
          </p:txBody>
        </p:sp>
      </p:grpSp>
      <p:grpSp>
        <p:nvGrpSpPr>
          <p:cNvPr id="528" name="Google Shape;528;p26"/>
          <p:cNvGrpSpPr/>
          <p:nvPr/>
        </p:nvGrpSpPr>
        <p:grpSpPr>
          <a:xfrm>
            <a:off x="15679095" y="-1495814"/>
            <a:ext cx="4510851" cy="4510851"/>
            <a:chOff x="0" y="0"/>
            <a:chExt cx="812800" cy="812800"/>
          </a:xfrm>
        </p:grpSpPr>
        <p:sp>
          <p:nvSpPr>
            <p:cNvPr id="529" name="Google Shape;529;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5294"/>
              </a:srgbClr>
            </a:solidFill>
            <a:ln w="952500" cap="sq" cmpd="sng">
              <a:solidFill>
                <a:srgbClr val="145DA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31" name="Google Shape;531;p26"/>
          <p:cNvSpPr/>
          <p:nvPr/>
        </p:nvSpPr>
        <p:spPr>
          <a:xfrm>
            <a:off x="1485222" y="3015037"/>
            <a:ext cx="15317556" cy="7615359"/>
          </a:xfrm>
          <a:custGeom>
            <a:avLst/>
            <a:gdLst/>
            <a:ahLst/>
            <a:cxnLst/>
            <a:rect l="l" t="t" r="r" b="b"/>
            <a:pathLst>
              <a:path w="15317556" h="7615359" extrusionOk="0">
                <a:moveTo>
                  <a:pt x="0" y="0"/>
                </a:moveTo>
                <a:lnTo>
                  <a:pt x="15317556" y="0"/>
                </a:lnTo>
                <a:lnTo>
                  <a:pt x="15317556" y="7615359"/>
                </a:lnTo>
                <a:lnTo>
                  <a:pt x="0" y="7615359"/>
                </a:lnTo>
                <a:lnTo>
                  <a:pt x="0" y="0"/>
                </a:lnTo>
                <a:close/>
              </a:path>
            </a:pathLst>
          </a:custGeom>
          <a:blipFill rotWithShape="1">
            <a:blip r:embed="rId3">
              <a:alphaModFix/>
            </a:blip>
            <a:stretch>
              <a:fillRect t="-20647" r="-1138" b="-167047"/>
            </a:stretch>
          </a:blipFill>
          <a:ln>
            <a:noFill/>
          </a:ln>
        </p:spPr>
      </p:sp>
      <p:grpSp>
        <p:nvGrpSpPr>
          <p:cNvPr id="532" name="Google Shape;532;p26"/>
          <p:cNvGrpSpPr/>
          <p:nvPr/>
        </p:nvGrpSpPr>
        <p:grpSpPr>
          <a:xfrm>
            <a:off x="-1553378" y="7756005"/>
            <a:ext cx="3744639" cy="3744639"/>
            <a:chOff x="0" y="0"/>
            <a:chExt cx="812800" cy="812800"/>
          </a:xfrm>
        </p:grpSpPr>
        <p:sp>
          <p:nvSpPr>
            <p:cNvPr id="533" name="Google Shape;533;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5" name="Google Shape;535;p26"/>
          <p:cNvGrpSpPr/>
          <p:nvPr/>
        </p:nvGrpSpPr>
        <p:grpSpPr>
          <a:xfrm>
            <a:off x="16014354" y="8007201"/>
            <a:ext cx="4091529" cy="4091529"/>
            <a:chOff x="0" y="0"/>
            <a:chExt cx="812800" cy="812800"/>
          </a:xfrm>
        </p:grpSpPr>
        <p:sp>
          <p:nvSpPr>
            <p:cNvPr id="536" name="Google Shape;536;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5294"/>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38" name="Google Shape;538;p26"/>
          <p:cNvSpPr/>
          <p:nvPr/>
        </p:nvSpPr>
        <p:spPr>
          <a:xfrm>
            <a:off x="11999012" y="297058"/>
            <a:ext cx="1914492" cy="1399319"/>
          </a:xfrm>
          <a:custGeom>
            <a:avLst/>
            <a:gdLst/>
            <a:ahLst/>
            <a:cxnLst/>
            <a:rect l="l" t="t" r="r" b="b"/>
            <a:pathLst>
              <a:path w="1914492" h="1399319" extrusionOk="0">
                <a:moveTo>
                  <a:pt x="0" y="0"/>
                </a:moveTo>
                <a:lnTo>
                  <a:pt x="1914492" y="0"/>
                </a:lnTo>
                <a:lnTo>
                  <a:pt x="1914492" y="1399319"/>
                </a:lnTo>
                <a:lnTo>
                  <a:pt x="0" y="1399319"/>
                </a:lnTo>
                <a:lnTo>
                  <a:pt x="0" y="0"/>
                </a:lnTo>
                <a:close/>
              </a:path>
            </a:pathLst>
          </a:custGeom>
          <a:blipFill rotWithShape="1">
            <a:blip r:embed="rId4">
              <a:alphaModFix/>
            </a:blip>
            <a:stretch>
              <a:fillRect/>
            </a:stretch>
          </a:blipFill>
          <a:ln>
            <a:noFill/>
          </a:ln>
        </p:spPr>
      </p:sp>
      <p:sp>
        <p:nvSpPr>
          <p:cNvPr id="539" name="Google Shape;539;p26"/>
          <p:cNvSpPr txBox="1"/>
          <p:nvPr/>
        </p:nvSpPr>
        <p:spPr>
          <a:xfrm>
            <a:off x="3494026" y="536258"/>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COST INVOLVED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43"/>
        <p:cNvGrpSpPr/>
        <p:nvPr/>
      </p:nvGrpSpPr>
      <p:grpSpPr>
        <a:xfrm>
          <a:off x="0" y="0"/>
          <a:ext cx="0" cy="0"/>
          <a:chOff x="0" y="0"/>
          <a:chExt cx="0" cy="0"/>
        </a:xfrm>
      </p:grpSpPr>
      <p:grpSp>
        <p:nvGrpSpPr>
          <p:cNvPr id="544" name="Google Shape;544;p27"/>
          <p:cNvGrpSpPr/>
          <p:nvPr/>
        </p:nvGrpSpPr>
        <p:grpSpPr>
          <a:xfrm>
            <a:off x="15539560" y="-144661"/>
            <a:ext cx="2748440" cy="10431661"/>
            <a:chOff x="0" y="-38100"/>
            <a:chExt cx="723869" cy="2747433"/>
          </a:xfrm>
        </p:grpSpPr>
        <p:sp>
          <p:nvSpPr>
            <p:cNvPr id="545" name="Google Shape;545;p27"/>
            <p:cNvSpPr/>
            <p:nvPr/>
          </p:nvSpPr>
          <p:spPr>
            <a:xfrm>
              <a:off x="0" y="0"/>
              <a:ext cx="723869" cy="2709333"/>
            </a:xfrm>
            <a:custGeom>
              <a:avLst/>
              <a:gdLst/>
              <a:ahLst/>
              <a:cxnLst/>
              <a:rect l="l" t="t" r="r" b="b"/>
              <a:pathLst>
                <a:path w="723869" h="2709333" extrusionOk="0">
                  <a:moveTo>
                    <a:pt x="0" y="0"/>
                  </a:moveTo>
                  <a:lnTo>
                    <a:pt x="723869" y="0"/>
                  </a:lnTo>
                  <a:lnTo>
                    <a:pt x="723869" y="2709333"/>
                  </a:lnTo>
                  <a:lnTo>
                    <a:pt x="0" y="2709333"/>
                  </a:lnTo>
                  <a:close/>
                </a:path>
              </a:pathLst>
            </a:custGeom>
            <a:solidFill>
              <a:srgbClr val="051D40"/>
            </a:solidFill>
            <a:ln>
              <a:noFill/>
            </a:ln>
          </p:spPr>
        </p:sp>
        <p:sp>
          <p:nvSpPr>
            <p:cNvPr id="546" name="Google Shape;546;p27"/>
            <p:cNvSpPr txBox="1"/>
            <p:nvPr/>
          </p:nvSpPr>
          <p:spPr>
            <a:xfrm>
              <a:off x="0" y="-38100"/>
              <a:ext cx="72386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7" name="Google Shape;547;p27"/>
          <p:cNvGrpSpPr/>
          <p:nvPr/>
        </p:nvGrpSpPr>
        <p:grpSpPr>
          <a:xfrm>
            <a:off x="-1595820" y="-1782102"/>
            <a:ext cx="3564204" cy="3564204"/>
            <a:chOff x="0" y="0"/>
            <a:chExt cx="812800" cy="812800"/>
          </a:xfrm>
        </p:grpSpPr>
        <p:sp>
          <p:nvSpPr>
            <p:cNvPr id="548" name="Google Shape;548;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0" name="Google Shape;550;p27"/>
          <p:cNvGrpSpPr/>
          <p:nvPr/>
        </p:nvGrpSpPr>
        <p:grpSpPr>
          <a:xfrm>
            <a:off x="626560" y="1923728"/>
            <a:ext cx="14719137" cy="7913033"/>
            <a:chOff x="0" y="-38100"/>
            <a:chExt cx="3876645" cy="2084091"/>
          </a:xfrm>
        </p:grpSpPr>
        <p:sp>
          <p:nvSpPr>
            <p:cNvPr id="551" name="Google Shape;551;p27"/>
            <p:cNvSpPr/>
            <p:nvPr/>
          </p:nvSpPr>
          <p:spPr>
            <a:xfrm>
              <a:off x="0" y="0"/>
              <a:ext cx="3876645" cy="2045991"/>
            </a:xfrm>
            <a:custGeom>
              <a:avLst/>
              <a:gdLst/>
              <a:ahLst/>
              <a:cxnLst/>
              <a:rect l="l" t="t" r="r" b="b"/>
              <a:pathLst>
                <a:path w="3876645" h="2045991" extrusionOk="0">
                  <a:moveTo>
                    <a:pt x="7364" y="0"/>
                  </a:moveTo>
                  <a:lnTo>
                    <a:pt x="3869282" y="0"/>
                  </a:lnTo>
                  <a:cubicBezTo>
                    <a:pt x="3873348" y="0"/>
                    <a:pt x="3876645" y="3297"/>
                    <a:pt x="3876645" y="7364"/>
                  </a:cubicBezTo>
                  <a:lnTo>
                    <a:pt x="3876645" y="2038627"/>
                  </a:lnTo>
                  <a:cubicBezTo>
                    <a:pt x="3876645" y="2042694"/>
                    <a:pt x="3873348" y="2045991"/>
                    <a:pt x="3869282" y="2045991"/>
                  </a:cubicBezTo>
                  <a:lnTo>
                    <a:pt x="7364" y="2045991"/>
                  </a:lnTo>
                  <a:cubicBezTo>
                    <a:pt x="3297" y="2045991"/>
                    <a:pt x="0" y="2042694"/>
                    <a:pt x="0" y="2038627"/>
                  </a:cubicBezTo>
                  <a:lnTo>
                    <a:pt x="0" y="7364"/>
                  </a:lnTo>
                  <a:cubicBezTo>
                    <a:pt x="0" y="3297"/>
                    <a:pt x="3297" y="0"/>
                    <a:pt x="7364"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txBox="1"/>
            <p:nvPr/>
          </p:nvSpPr>
          <p:spPr>
            <a:xfrm>
              <a:off x="0" y="-38100"/>
              <a:ext cx="3876645" cy="208409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53" name="Google Shape;553;p27"/>
          <p:cNvSpPr txBox="1"/>
          <p:nvPr/>
        </p:nvSpPr>
        <p:spPr>
          <a:xfrm>
            <a:off x="855525" y="2196700"/>
            <a:ext cx="14261100" cy="4739759"/>
          </a:xfrm>
          <a:prstGeom prst="rect">
            <a:avLst/>
          </a:prstGeom>
          <a:noFill/>
          <a:ln>
            <a:noFill/>
          </a:ln>
        </p:spPr>
        <p:txBody>
          <a:bodyPr spcFirstLastPara="1" wrap="square" lIns="0" tIns="0" rIns="0" bIns="0" anchor="t" anchorCtr="0">
            <a:spAutoFit/>
          </a:bodyPr>
          <a:lstStyle/>
          <a:p>
            <a:pPr marL="639664" marR="0" lvl="1" indent="-319832" algn="just" rtl="0">
              <a:lnSpc>
                <a:spcPct val="140006"/>
              </a:lnSpc>
              <a:spcBef>
                <a:spcPts val="0"/>
              </a:spcBef>
              <a:spcAft>
                <a:spcPts val="0"/>
              </a:spcAft>
              <a:buClr>
                <a:srgbClr val="FDFDFD"/>
              </a:buClr>
              <a:buSzPts val="2962"/>
              <a:buFont typeface="Arial"/>
              <a:buChar char="•"/>
            </a:pPr>
            <a:r>
              <a:rPr lang="en-US" sz="2000" b="1" i="0" u="none" strike="noStrike" cap="none" dirty="0">
                <a:solidFill>
                  <a:srgbClr val="FDFDFD"/>
                </a:solidFill>
                <a:latin typeface="Cambria"/>
                <a:ea typeface="Cambria"/>
                <a:cs typeface="Cambria"/>
                <a:sym typeface="Cambria"/>
              </a:rPr>
              <a:t>It will amount to a breach of Section 29 of the Companies Act, 2013. </a:t>
            </a:r>
            <a:endParaRPr sz="2000" dirty="0"/>
          </a:p>
          <a:p>
            <a:pPr marL="0" marR="0" lvl="0" indent="0" algn="just" rtl="0">
              <a:lnSpc>
                <a:spcPct val="140006"/>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39664" marR="0" lvl="1" indent="-319832" algn="just" rtl="0">
              <a:lnSpc>
                <a:spcPct val="140006"/>
              </a:lnSpc>
              <a:spcBef>
                <a:spcPts val="0"/>
              </a:spcBef>
              <a:spcAft>
                <a:spcPts val="0"/>
              </a:spcAft>
              <a:buClr>
                <a:srgbClr val="FDFDFD"/>
              </a:buClr>
              <a:buSzPts val="2962"/>
              <a:buFont typeface="Arial"/>
              <a:buChar char="•"/>
            </a:pPr>
            <a:r>
              <a:rPr lang="en-US" sz="2000" b="1" i="0" u="none" strike="noStrike" cap="none" dirty="0">
                <a:solidFill>
                  <a:srgbClr val="FDFDFD"/>
                </a:solidFill>
                <a:latin typeface="Cambria"/>
                <a:ea typeface="Cambria"/>
                <a:cs typeface="Cambria"/>
                <a:sym typeface="Cambria"/>
              </a:rPr>
              <a:t>In the absence of any specific penalty outlined for non-compliance,  Section 450 of the Companies Act, 2013 is automatically invoked, which becomes applicable to penalize any violation of the newly introduced Rule 9B.</a:t>
            </a:r>
            <a:endParaRPr sz="2000" dirty="0"/>
          </a:p>
          <a:p>
            <a:pPr marL="0" marR="0" lvl="0" indent="0" algn="just" rtl="0">
              <a:lnSpc>
                <a:spcPct val="140006"/>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39664" marR="0" lvl="1" indent="-319832" algn="just" rtl="0">
              <a:lnSpc>
                <a:spcPct val="140006"/>
              </a:lnSpc>
              <a:spcBef>
                <a:spcPts val="0"/>
              </a:spcBef>
              <a:spcAft>
                <a:spcPts val="0"/>
              </a:spcAft>
              <a:buClr>
                <a:srgbClr val="FDFDFD"/>
              </a:buClr>
              <a:buSzPts val="2962"/>
              <a:buFont typeface="Arial"/>
              <a:buChar char="•"/>
            </a:pPr>
            <a:r>
              <a:rPr lang="en-US" sz="2000" b="1" i="0" u="none" strike="noStrike" cap="none" dirty="0">
                <a:solidFill>
                  <a:srgbClr val="FDFDFD"/>
                </a:solidFill>
                <a:latin typeface="Cambria"/>
                <a:ea typeface="Cambria"/>
                <a:cs typeface="Cambria"/>
                <a:sym typeface="Cambria"/>
              </a:rPr>
              <a:t>Company AND Every Officer-in-default: 10,000/- </a:t>
            </a:r>
            <a:endParaRPr sz="2000" dirty="0"/>
          </a:p>
          <a:p>
            <a:pPr marL="0" marR="0" lvl="0" indent="0" algn="just" rtl="0">
              <a:lnSpc>
                <a:spcPct val="140006"/>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40006"/>
              </a:lnSpc>
              <a:spcBef>
                <a:spcPts val="0"/>
              </a:spcBef>
              <a:spcAft>
                <a:spcPts val="0"/>
              </a:spcAft>
              <a:buNone/>
            </a:pPr>
            <a:r>
              <a:rPr lang="en-US" sz="2000" b="1" i="0" u="none" strike="noStrike" cap="none" dirty="0">
                <a:solidFill>
                  <a:srgbClr val="FDFDFD"/>
                </a:solidFill>
                <a:latin typeface="Cambria"/>
                <a:ea typeface="Cambria"/>
                <a:cs typeface="Cambria"/>
                <a:sym typeface="Cambria"/>
              </a:rPr>
              <a:t>     In cases of continuing default? </a:t>
            </a:r>
            <a:endParaRPr sz="2000" dirty="0"/>
          </a:p>
          <a:p>
            <a:pPr marL="0" marR="0" lvl="0" indent="0" algn="just" rtl="0">
              <a:lnSpc>
                <a:spcPct val="140006"/>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639664" marR="0" lvl="1" indent="-319832" algn="just" rtl="0">
              <a:lnSpc>
                <a:spcPct val="140006"/>
              </a:lnSpc>
              <a:spcBef>
                <a:spcPts val="0"/>
              </a:spcBef>
              <a:spcAft>
                <a:spcPts val="0"/>
              </a:spcAft>
              <a:buClr>
                <a:srgbClr val="FDFDFD"/>
              </a:buClr>
              <a:buSzPts val="2962"/>
              <a:buFont typeface="Arial"/>
              <a:buChar char="•"/>
            </a:pPr>
            <a:r>
              <a:rPr lang="en-US" sz="2000" b="1" i="0" u="none" strike="noStrike" cap="none" dirty="0">
                <a:solidFill>
                  <a:srgbClr val="FDFDFD"/>
                </a:solidFill>
                <a:latin typeface="Cambria"/>
                <a:ea typeface="Cambria"/>
                <a:cs typeface="Cambria"/>
                <a:sym typeface="Cambria"/>
              </a:rPr>
              <a:t>An additional penalty of </a:t>
            </a:r>
            <a:r>
              <a:rPr lang="en-US" sz="2000" b="1" i="0" u="none" strike="noStrike" cap="none" dirty="0" err="1">
                <a:solidFill>
                  <a:srgbClr val="FDFDFD"/>
                </a:solidFill>
                <a:latin typeface="Cambria"/>
                <a:ea typeface="Cambria"/>
                <a:cs typeface="Cambria"/>
                <a:sym typeface="Cambria"/>
              </a:rPr>
              <a:t>Rs</a:t>
            </a:r>
            <a:r>
              <a:rPr lang="en-US" sz="2000" b="1" i="0" u="none" strike="noStrike" cap="none" dirty="0">
                <a:solidFill>
                  <a:srgbClr val="FDFDFD"/>
                </a:solidFill>
                <a:latin typeface="Cambria"/>
                <a:ea typeface="Cambria"/>
                <a:cs typeface="Cambria"/>
                <a:sym typeface="Cambria"/>
              </a:rPr>
              <a:t>. 1,000/- per day will be imposed, subject to maximum </a:t>
            </a:r>
            <a:r>
              <a:rPr lang="en-US" sz="2000" b="1" i="0" u="none" strike="noStrike" cap="none" dirty="0" err="1">
                <a:solidFill>
                  <a:srgbClr val="FDFDFD"/>
                </a:solidFill>
                <a:latin typeface="Cambria"/>
                <a:ea typeface="Cambria"/>
                <a:cs typeface="Cambria"/>
                <a:sym typeface="Cambria"/>
              </a:rPr>
              <a:t>Rs</a:t>
            </a:r>
            <a:r>
              <a:rPr lang="en-US" sz="2000" b="1" i="0" u="none" strike="noStrike" cap="none" dirty="0">
                <a:solidFill>
                  <a:srgbClr val="FDFDFD"/>
                </a:solidFill>
                <a:latin typeface="Cambria"/>
                <a:ea typeface="Cambria"/>
                <a:cs typeface="Cambria"/>
                <a:sym typeface="Cambria"/>
              </a:rPr>
              <a:t>. 2,00,000/- (Rupees Two Lakhs Only) for the company and </a:t>
            </a:r>
            <a:r>
              <a:rPr lang="en-US" sz="2000" b="1" i="0" u="none" strike="noStrike" cap="none" dirty="0" err="1">
                <a:solidFill>
                  <a:srgbClr val="FDFDFD"/>
                </a:solidFill>
                <a:latin typeface="Cambria"/>
                <a:ea typeface="Cambria"/>
                <a:cs typeface="Cambria"/>
                <a:sym typeface="Cambria"/>
              </a:rPr>
              <a:t>Rs</a:t>
            </a:r>
            <a:r>
              <a:rPr lang="en-US" sz="2000" b="1" i="0" u="none" strike="noStrike" cap="none" dirty="0">
                <a:solidFill>
                  <a:srgbClr val="FDFDFD"/>
                </a:solidFill>
                <a:latin typeface="Cambria"/>
                <a:ea typeface="Cambria"/>
                <a:cs typeface="Cambria"/>
                <a:sym typeface="Cambria"/>
              </a:rPr>
              <a:t>. 50,000/- (Rupees Fifty Thousand Only) for any officer in default.</a:t>
            </a:r>
            <a:endParaRPr sz="2000" dirty="0"/>
          </a:p>
        </p:txBody>
      </p:sp>
      <p:sp>
        <p:nvSpPr>
          <p:cNvPr id="554" name="Google Shape;554;p27"/>
          <p:cNvSpPr/>
          <p:nvPr/>
        </p:nvSpPr>
        <p:spPr>
          <a:xfrm>
            <a:off x="15776582" y="7379196"/>
            <a:ext cx="2274395" cy="2644646"/>
          </a:xfrm>
          <a:custGeom>
            <a:avLst/>
            <a:gdLst/>
            <a:ahLst/>
            <a:cxnLst/>
            <a:rect l="l" t="t" r="r" b="b"/>
            <a:pathLst>
              <a:path w="2274395" h="2644646" extrusionOk="0">
                <a:moveTo>
                  <a:pt x="0" y="0"/>
                </a:moveTo>
                <a:lnTo>
                  <a:pt x="2274396" y="0"/>
                </a:lnTo>
                <a:lnTo>
                  <a:pt x="2274396" y="2644646"/>
                </a:lnTo>
                <a:lnTo>
                  <a:pt x="0" y="2644646"/>
                </a:lnTo>
                <a:lnTo>
                  <a:pt x="0" y="0"/>
                </a:lnTo>
                <a:close/>
              </a:path>
            </a:pathLst>
          </a:custGeom>
          <a:blipFill rotWithShape="1">
            <a:blip r:embed="rId3">
              <a:alphaModFix/>
            </a:blip>
            <a:stretch>
              <a:fillRect/>
            </a:stretch>
          </a:blipFill>
          <a:ln>
            <a:noFill/>
          </a:ln>
        </p:spPr>
      </p:sp>
      <p:sp>
        <p:nvSpPr>
          <p:cNvPr id="555" name="Google Shape;555;p27"/>
          <p:cNvSpPr txBox="1"/>
          <p:nvPr/>
        </p:nvSpPr>
        <p:spPr>
          <a:xfrm>
            <a:off x="2279389" y="497169"/>
            <a:ext cx="12336644" cy="95828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614" b="1" i="0" u="none" strike="noStrike" cap="none">
                <a:solidFill>
                  <a:srgbClr val="051D40"/>
                </a:solidFill>
                <a:latin typeface="Open Sans ExtraBold"/>
                <a:ea typeface="Open Sans ExtraBold"/>
                <a:cs typeface="Open Sans ExtraBold"/>
                <a:sym typeface="Open Sans ExtraBold"/>
              </a:rPr>
              <a:t>PENALTY FOR NON-COMPLIANCE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59"/>
        <p:cNvGrpSpPr/>
        <p:nvPr/>
      </p:nvGrpSpPr>
      <p:grpSpPr>
        <a:xfrm>
          <a:off x="0" y="0"/>
          <a:ext cx="0" cy="0"/>
          <a:chOff x="0" y="0"/>
          <a:chExt cx="0" cy="0"/>
        </a:xfrm>
      </p:grpSpPr>
      <p:grpSp>
        <p:nvGrpSpPr>
          <p:cNvPr id="560" name="Google Shape;560;g272544b75d5_0_4"/>
          <p:cNvGrpSpPr/>
          <p:nvPr/>
        </p:nvGrpSpPr>
        <p:grpSpPr>
          <a:xfrm>
            <a:off x="15539560" y="-144662"/>
            <a:ext cx="2748576" cy="10431728"/>
            <a:chOff x="0" y="-38100"/>
            <a:chExt cx="723900" cy="2747433"/>
          </a:xfrm>
        </p:grpSpPr>
        <p:sp>
          <p:nvSpPr>
            <p:cNvPr id="561" name="Google Shape;561;g272544b75d5_0_4"/>
            <p:cNvSpPr/>
            <p:nvPr/>
          </p:nvSpPr>
          <p:spPr>
            <a:xfrm>
              <a:off x="0" y="0"/>
              <a:ext cx="723869" cy="2709333"/>
            </a:xfrm>
            <a:custGeom>
              <a:avLst/>
              <a:gdLst/>
              <a:ahLst/>
              <a:cxnLst/>
              <a:rect l="l" t="t" r="r" b="b"/>
              <a:pathLst>
                <a:path w="723869" h="2709333" extrusionOk="0">
                  <a:moveTo>
                    <a:pt x="0" y="0"/>
                  </a:moveTo>
                  <a:lnTo>
                    <a:pt x="723869" y="0"/>
                  </a:lnTo>
                  <a:lnTo>
                    <a:pt x="723869" y="2709333"/>
                  </a:lnTo>
                  <a:lnTo>
                    <a:pt x="0" y="2709333"/>
                  </a:lnTo>
                  <a:close/>
                </a:path>
              </a:pathLst>
            </a:custGeom>
            <a:solidFill>
              <a:srgbClr val="051D40"/>
            </a:solidFill>
            <a:ln>
              <a:noFill/>
            </a:ln>
          </p:spPr>
        </p:sp>
        <p:sp>
          <p:nvSpPr>
            <p:cNvPr id="562" name="Google Shape;562;g272544b75d5_0_4"/>
            <p:cNvSpPr txBox="1"/>
            <p:nvPr/>
          </p:nvSpPr>
          <p:spPr>
            <a:xfrm>
              <a:off x="0" y="-38100"/>
              <a:ext cx="7239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3" name="Google Shape;563;g272544b75d5_0_4"/>
          <p:cNvGrpSpPr/>
          <p:nvPr/>
        </p:nvGrpSpPr>
        <p:grpSpPr>
          <a:xfrm>
            <a:off x="-1595820" y="-1782102"/>
            <a:ext cx="3564209" cy="3564209"/>
            <a:chOff x="0" y="0"/>
            <a:chExt cx="812800" cy="812800"/>
          </a:xfrm>
        </p:grpSpPr>
        <p:sp>
          <p:nvSpPr>
            <p:cNvPr id="564" name="Google Shape;564;g272544b75d5_0_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g272544b75d5_0_4"/>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6" name="Google Shape;566;g272544b75d5_0_4"/>
          <p:cNvGrpSpPr/>
          <p:nvPr/>
        </p:nvGrpSpPr>
        <p:grpSpPr>
          <a:xfrm>
            <a:off x="511925" y="1446603"/>
            <a:ext cx="14719233" cy="8411716"/>
            <a:chOff x="-3" y="-135542"/>
            <a:chExt cx="3876645" cy="2306855"/>
          </a:xfrm>
        </p:grpSpPr>
        <p:sp>
          <p:nvSpPr>
            <p:cNvPr id="567" name="Google Shape;567;g272544b75d5_0_4"/>
            <p:cNvSpPr/>
            <p:nvPr/>
          </p:nvSpPr>
          <p:spPr>
            <a:xfrm>
              <a:off x="-3" y="-135542"/>
              <a:ext cx="3876645" cy="2306855"/>
            </a:xfrm>
            <a:custGeom>
              <a:avLst/>
              <a:gdLst/>
              <a:ahLst/>
              <a:cxnLst/>
              <a:rect l="l" t="t" r="r" b="b"/>
              <a:pathLst>
                <a:path w="3876645" h="2045991" extrusionOk="0">
                  <a:moveTo>
                    <a:pt x="7364" y="0"/>
                  </a:moveTo>
                  <a:lnTo>
                    <a:pt x="3869282" y="0"/>
                  </a:lnTo>
                  <a:cubicBezTo>
                    <a:pt x="3873348" y="0"/>
                    <a:pt x="3876645" y="3297"/>
                    <a:pt x="3876645" y="7364"/>
                  </a:cubicBezTo>
                  <a:lnTo>
                    <a:pt x="3876645" y="2038627"/>
                  </a:lnTo>
                  <a:cubicBezTo>
                    <a:pt x="3876645" y="2042694"/>
                    <a:pt x="3873348" y="2045991"/>
                    <a:pt x="3869282" y="2045991"/>
                  </a:cubicBezTo>
                  <a:lnTo>
                    <a:pt x="7364" y="2045991"/>
                  </a:lnTo>
                  <a:cubicBezTo>
                    <a:pt x="3297" y="2045991"/>
                    <a:pt x="0" y="2042694"/>
                    <a:pt x="0" y="2038627"/>
                  </a:cubicBezTo>
                  <a:lnTo>
                    <a:pt x="0" y="7364"/>
                  </a:lnTo>
                  <a:cubicBezTo>
                    <a:pt x="0" y="3297"/>
                    <a:pt x="3297" y="0"/>
                    <a:pt x="7364"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g272544b75d5_0_4"/>
            <p:cNvSpPr txBox="1"/>
            <p:nvPr/>
          </p:nvSpPr>
          <p:spPr>
            <a:xfrm>
              <a:off x="24" y="69072"/>
              <a:ext cx="3876600" cy="1938900"/>
            </a:xfrm>
            <a:prstGeom prst="rect">
              <a:avLst/>
            </a:prstGeom>
            <a:noFill/>
            <a:ln>
              <a:noFill/>
            </a:ln>
          </p:spPr>
          <p:txBody>
            <a:bodyPr spcFirstLastPara="1" wrap="square" lIns="50800" tIns="50800" rIns="50800" bIns="50800" anchor="ctr" anchorCtr="0">
              <a:noAutofit/>
            </a:bodyPr>
            <a:lstStyle/>
            <a:p>
              <a:pPr marL="0" marR="0" lvl="0" indent="0" algn="l"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69" name="Google Shape;569;g272544b75d5_0_4"/>
          <p:cNvSpPr txBox="1"/>
          <p:nvPr/>
        </p:nvSpPr>
        <p:spPr>
          <a:xfrm>
            <a:off x="855525" y="2456523"/>
            <a:ext cx="14261100" cy="215400"/>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endParaRPr/>
          </a:p>
        </p:txBody>
      </p:sp>
      <p:sp>
        <p:nvSpPr>
          <p:cNvPr id="570" name="Google Shape;570;g272544b75d5_0_4"/>
          <p:cNvSpPr/>
          <p:nvPr/>
        </p:nvSpPr>
        <p:spPr>
          <a:xfrm>
            <a:off x="15776582" y="7379196"/>
            <a:ext cx="2274395" cy="2644646"/>
          </a:xfrm>
          <a:custGeom>
            <a:avLst/>
            <a:gdLst/>
            <a:ahLst/>
            <a:cxnLst/>
            <a:rect l="l" t="t" r="r" b="b"/>
            <a:pathLst>
              <a:path w="2274395" h="2644646" extrusionOk="0">
                <a:moveTo>
                  <a:pt x="0" y="0"/>
                </a:moveTo>
                <a:lnTo>
                  <a:pt x="2274396" y="0"/>
                </a:lnTo>
                <a:lnTo>
                  <a:pt x="2274396" y="2644646"/>
                </a:lnTo>
                <a:lnTo>
                  <a:pt x="0" y="2644646"/>
                </a:lnTo>
                <a:lnTo>
                  <a:pt x="0" y="0"/>
                </a:lnTo>
                <a:close/>
              </a:path>
            </a:pathLst>
          </a:custGeom>
          <a:blipFill rotWithShape="1">
            <a:blip r:embed="rId3">
              <a:alphaModFix/>
            </a:blip>
            <a:stretch>
              <a:fillRect/>
            </a:stretch>
          </a:blipFill>
          <a:ln>
            <a:noFill/>
          </a:ln>
        </p:spPr>
      </p:sp>
      <p:sp>
        <p:nvSpPr>
          <p:cNvPr id="571" name="Google Shape;571;g272544b75d5_0_4"/>
          <p:cNvSpPr txBox="1"/>
          <p:nvPr/>
        </p:nvSpPr>
        <p:spPr>
          <a:xfrm>
            <a:off x="1837135" y="569014"/>
            <a:ext cx="12297880" cy="77559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600" b="1" dirty="0">
                <a:solidFill>
                  <a:srgbClr val="051D40"/>
                </a:solidFill>
                <a:latin typeface="Cambria" panose="02040503050406030204" pitchFamily="18" charset="0"/>
                <a:ea typeface="Cambria" panose="02040503050406030204" pitchFamily="18" charset="0"/>
                <a:cs typeface="Open Sans ExtraBold"/>
                <a:sym typeface="Open Sans ExtraBold"/>
              </a:rPr>
              <a:t>ADVANTAGES OF DEMATERIALIZATION</a:t>
            </a:r>
            <a:endParaRPr sz="3600" dirty="0">
              <a:latin typeface="Cambria" panose="02040503050406030204" pitchFamily="18" charset="0"/>
              <a:ea typeface="Cambria" panose="02040503050406030204" pitchFamily="18" charset="0"/>
            </a:endParaRPr>
          </a:p>
        </p:txBody>
      </p:sp>
      <p:sp>
        <p:nvSpPr>
          <p:cNvPr id="572" name="Google Shape;572;g272544b75d5_0_4"/>
          <p:cNvSpPr txBox="1"/>
          <p:nvPr/>
        </p:nvSpPr>
        <p:spPr>
          <a:xfrm>
            <a:off x="511925" y="1446588"/>
            <a:ext cx="14490000" cy="7027599"/>
          </a:xfrm>
          <a:prstGeom prst="rect">
            <a:avLst/>
          </a:prstGeom>
          <a:noFill/>
          <a:ln>
            <a:noFill/>
          </a:ln>
        </p:spPr>
        <p:txBody>
          <a:bodyPr spcFirstLastPara="1" wrap="square" lIns="91425" tIns="91425" rIns="91425" bIns="91425" anchor="t" anchorCtr="0">
            <a:spAutoFit/>
          </a:bodyPr>
          <a:lstStyle/>
          <a:p>
            <a:pPr marL="639663" marR="0" lvl="1" indent="-319831" algn="just" rtl="0">
              <a:lnSpc>
                <a:spcPct val="140006"/>
              </a:lnSpc>
              <a:spcBef>
                <a:spcPts val="0"/>
              </a:spcBef>
              <a:spcAft>
                <a:spcPts val="0"/>
              </a:spcAft>
              <a:buClr>
                <a:srgbClr val="FDFDFD"/>
              </a:buClr>
              <a:buSzPts val="2962"/>
              <a:buChar char="•"/>
            </a:pPr>
            <a:r>
              <a:rPr lang="en-US" sz="2400" b="1" dirty="0">
                <a:solidFill>
                  <a:srgbClr val="FDFDFD"/>
                </a:solidFill>
                <a:latin typeface="Cambria"/>
                <a:ea typeface="Cambria"/>
                <a:cs typeface="Cambria"/>
                <a:sym typeface="Cambria"/>
              </a:rPr>
              <a:t>Direct Benefit Transfer (DBT) Scheme was implemented in 2013, to increase transparency and reduce the possibility of fraud in distribution of Government funds.</a:t>
            </a:r>
            <a:endParaRPr sz="2400" b="1" dirty="0">
              <a:solidFill>
                <a:srgbClr val="FDFDFD"/>
              </a:solidFill>
              <a:latin typeface="Cambria"/>
              <a:ea typeface="Cambria"/>
              <a:cs typeface="Cambria"/>
              <a:sym typeface="Cambria"/>
            </a:endParaRPr>
          </a:p>
          <a:p>
            <a:pPr marL="914400" marR="0" lvl="0" indent="0" algn="just" rtl="0">
              <a:lnSpc>
                <a:spcPct val="140006"/>
              </a:lnSpc>
              <a:spcBef>
                <a:spcPts val="0"/>
              </a:spcBef>
              <a:spcAft>
                <a:spcPts val="0"/>
              </a:spcAft>
              <a:buNone/>
            </a:pPr>
            <a:endParaRPr sz="2400" b="1" dirty="0">
              <a:solidFill>
                <a:srgbClr val="FDFDFD"/>
              </a:solidFill>
              <a:latin typeface="Cambria"/>
              <a:ea typeface="Cambria"/>
              <a:cs typeface="Cambria"/>
              <a:sym typeface="Cambria"/>
            </a:endParaRPr>
          </a:p>
          <a:p>
            <a:pPr marL="639663" marR="0" lvl="1" indent="-319831" algn="just" rtl="0">
              <a:lnSpc>
                <a:spcPct val="140006"/>
              </a:lnSpc>
              <a:spcBef>
                <a:spcPts val="0"/>
              </a:spcBef>
              <a:spcAft>
                <a:spcPts val="0"/>
              </a:spcAft>
              <a:buClr>
                <a:srgbClr val="FDFDFD"/>
              </a:buClr>
              <a:buSzPts val="2962"/>
              <a:buChar char="•"/>
            </a:pPr>
            <a:r>
              <a:rPr lang="en-US" sz="2400" b="1" dirty="0">
                <a:solidFill>
                  <a:srgbClr val="FDFDFD"/>
                </a:solidFill>
                <a:latin typeface="Cambria"/>
                <a:ea typeface="Cambria"/>
                <a:cs typeface="Cambria"/>
                <a:sym typeface="Cambria"/>
              </a:rPr>
              <a:t>DEMAT is a similar transparency system which ensures that all the beneficiaries receive the benefits in their bank accounts.</a:t>
            </a:r>
            <a:endParaRPr sz="2400" b="1" dirty="0">
              <a:solidFill>
                <a:srgbClr val="FDFDFD"/>
              </a:solidFill>
              <a:latin typeface="Cambria"/>
              <a:ea typeface="Cambria"/>
              <a:cs typeface="Cambria"/>
              <a:sym typeface="Cambria"/>
            </a:endParaRPr>
          </a:p>
          <a:p>
            <a:pPr marL="914400" marR="0" lvl="0" indent="0" algn="just" rtl="0">
              <a:lnSpc>
                <a:spcPct val="140006"/>
              </a:lnSpc>
              <a:spcBef>
                <a:spcPts val="0"/>
              </a:spcBef>
              <a:spcAft>
                <a:spcPts val="0"/>
              </a:spcAft>
              <a:buNone/>
            </a:pPr>
            <a:endParaRPr sz="2400" b="1" dirty="0">
              <a:solidFill>
                <a:srgbClr val="FDFDFD"/>
              </a:solidFill>
              <a:latin typeface="Cambria"/>
              <a:ea typeface="Cambria"/>
              <a:cs typeface="Cambria"/>
              <a:sym typeface="Cambria"/>
            </a:endParaRPr>
          </a:p>
          <a:p>
            <a:pPr marL="639663" marR="0" lvl="1" indent="-319831" algn="just" rtl="0">
              <a:lnSpc>
                <a:spcPct val="140006"/>
              </a:lnSpc>
              <a:spcBef>
                <a:spcPts val="0"/>
              </a:spcBef>
              <a:spcAft>
                <a:spcPts val="0"/>
              </a:spcAft>
              <a:buClr>
                <a:srgbClr val="FDFDFD"/>
              </a:buClr>
              <a:buSzPts val="2962"/>
              <a:buChar char="•"/>
            </a:pPr>
            <a:r>
              <a:rPr lang="en-US" sz="2400" b="1" dirty="0">
                <a:solidFill>
                  <a:srgbClr val="FDFDFD"/>
                </a:solidFill>
                <a:latin typeface="Cambria"/>
                <a:ea typeface="Cambria"/>
                <a:cs typeface="Cambria"/>
                <a:sym typeface="Cambria"/>
              </a:rPr>
              <a:t>DEMAT enables the government to trace the purchase and sale of securities of private companies and the interests of the investors can be protected. DEMAT enables to enhance corporate governance of the capital markets. </a:t>
            </a:r>
            <a:endParaRPr sz="2400" b="1" dirty="0">
              <a:solidFill>
                <a:srgbClr val="FDFDFD"/>
              </a:solidFill>
              <a:latin typeface="Cambria"/>
              <a:ea typeface="Cambria"/>
              <a:cs typeface="Cambria"/>
              <a:sym typeface="Cambria"/>
            </a:endParaRPr>
          </a:p>
          <a:p>
            <a:pPr marL="914400" marR="0" lvl="0" indent="0" algn="just" rtl="0">
              <a:lnSpc>
                <a:spcPct val="140006"/>
              </a:lnSpc>
              <a:spcBef>
                <a:spcPts val="0"/>
              </a:spcBef>
              <a:spcAft>
                <a:spcPts val="0"/>
              </a:spcAft>
              <a:buNone/>
            </a:pPr>
            <a:endParaRPr sz="2400" b="1" dirty="0">
              <a:solidFill>
                <a:srgbClr val="FDFDFD"/>
              </a:solidFill>
              <a:latin typeface="Cambria"/>
              <a:ea typeface="Cambria"/>
              <a:cs typeface="Cambria"/>
              <a:sym typeface="Cambria"/>
            </a:endParaRPr>
          </a:p>
          <a:p>
            <a:pPr marL="639663" marR="0" lvl="1" indent="-319831" algn="just" rtl="0">
              <a:lnSpc>
                <a:spcPct val="140006"/>
              </a:lnSpc>
              <a:spcBef>
                <a:spcPts val="0"/>
              </a:spcBef>
              <a:spcAft>
                <a:spcPts val="0"/>
              </a:spcAft>
              <a:buClr>
                <a:srgbClr val="FDFDFD"/>
              </a:buClr>
              <a:buSzPts val="2962"/>
              <a:buChar char="•"/>
            </a:pPr>
            <a:r>
              <a:rPr lang="en-US" sz="2400" b="1" dirty="0">
                <a:solidFill>
                  <a:srgbClr val="FDFDFD"/>
                </a:solidFill>
                <a:latin typeface="Cambria"/>
                <a:ea typeface="Cambria"/>
                <a:cs typeface="Cambria"/>
                <a:sym typeface="Cambria"/>
              </a:rPr>
              <a:t>The manipulation of shares in private companies becomes difficult with the help of dematerialization, as the ownership of the shares can be monitored</a:t>
            </a:r>
            <a:r>
              <a:rPr lang="en-US" sz="2400" dirty="0">
                <a:solidFill>
                  <a:schemeClr val="lt1"/>
                </a:solidFill>
                <a:latin typeface="Calibri"/>
                <a:ea typeface="Calibri"/>
                <a:cs typeface="Calibri"/>
                <a:sym typeface="Calibri"/>
              </a:rPr>
              <a:t>.</a:t>
            </a:r>
            <a:endParaRPr sz="2400" b="1" dirty="0">
              <a:solidFill>
                <a:srgbClr val="FDFDFD"/>
              </a:solidFill>
              <a:latin typeface="Cambria"/>
              <a:ea typeface="Cambria"/>
              <a:cs typeface="Cambria"/>
              <a:sym typeface="Cambria"/>
            </a:endParaRPr>
          </a:p>
          <a:p>
            <a:pPr marL="914400" marR="0" lvl="0" indent="0" algn="just" rtl="0">
              <a:lnSpc>
                <a:spcPct val="140006"/>
              </a:lnSpc>
              <a:spcBef>
                <a:spcPts val="0"/>
              </a:spcBef>
              <a:spcAft>
                <a:spcPts val="0"/>
              </a:spcAft>
              <a:buNone/>
            </a:pPr>
            <a:endParaRPr sz="2962" b="1" dirty="0">
              <a:solidFill>
                <a:srgbClr val="FDFDFD"/>
              </a:solidFill>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76"/>
        <p:cNvGrpSpPr/>
        <p:nvPr/>
      </p:nvGrpSpPr>
      <p:grpSpPr>
        <a:xfrm>
          <a:off x="0" y="0"/>
          <a:ext cx="0" cy="0"/>
          <a:chOff x="0" y="0"/>
          <a:chExt cx="0" cy="0"/>
        </a:xfrm>
      </p:grpSpPr>
      <p:grpSp>
        <p:nvGrpSpPr>
          <p:cNvPr id="577" name="Google Shape;577;g272544b75d5_0_20"/>
          <p:cNvGrpSpPr/>
          <p:nvPr/>
        </p:nvGrpSpPr>
        <p:grpSpPr>
          <a:xfrm>
            <a:off x="15539560" y="-144662"/>
            <a:ext cx="2748576" cy="10431728"/>
            <a:chOff x="0" y="-38100"/>
            <a:chExt cx="723900" cy="2747433"/>
          </a:xfrm>
        </p:grpSpPr>
        <p:sp>
          <p:nvSpPr>
            <p:cNvPr id="578" name="Google Shape;578;g272544b75d5_0_20"/>
            <p:cNvSpPr/>
            <p:nvPr/>
          </p:nvSpPr>
          <p:spPr>
            <a:xfrm>
              <a:off x="0" y="0"/>
              <a:ext cx="723869" cy="2709333"/>
            </a:xfrm>
            <a:custGeom>
              <a:avLst/>
              <a:gdLst/>
              <a:ahLst/>
              <a:cxnLst/>
              <a:rect l="l" t="t" r="r" b="b"/>
              <a:pathLst>
                <a:path w="723869" h="2709333" extrusionOk="0">
                  <a:moveTo>
                    <a:pt x="0" y="0"/>
                  </a:moveTo>
                  <a:lnTo>
                    <a:pt x="723869" y="0"/>
                  </a:lnTo>
                  <a:lnTo>
                    <a:pt x="723869" y="2709333"/>
                  </a:lnTo>
                  <a:lnTo>
                    <a:pt x="0" y="2709333"/>
                  </a:lnTo>
                  <a:close/>
                </a:path>
              </a:pathLst>
            </a:custGeom>
            <a:solidFill>
              <a:srgbClr val="051D40"/>
            </a:solidFill>
            <a:ln>
              <a:noFill/>
            </a:ln>
          </p:spPr>
        </p:sp>
        <p:sp>
          <p:nvSpPr>
            <p:cNvPr id="579" name="Google Shape;579;g272544b75d5_0_20"/>
            <p:cNvSpPr txBox="1"/>
            <p:nvPr/>
          </p:nvSpPr>
          <p:spPr>
            <a:xfrm>
              <a:off x="0" y="-38100"/>
              <a:ext cx="7239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0" name="Google Shape;580;g272544b75d5_0_20"/>
          <p:cNvGrpSpPr/>
          <p:nvPr/>
        </p:nvGrpSpPr>
        <p:grpSpPr>
          <a:xfrm>
            <a:off x="-1595820" y="-1782102"/>
            <a:ext cx="3564209" cy="3564209"/>
            <a:chOff x="0" y="0"/>
            <a:chExt cx="812800" cy="812800"/>
          </a:xfrm>
        </p:grpSpPr>
        <p:sp>
          <p:nvSpPr>
            <p:cNvPr id="581" name="Google Shape;581;g272544b75d5_0_2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g272544b75d5_0_20"/>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3" name="Google Shape;583;g272544b75d5_0_20"/>
          <p:cNvGrpSpPr/>
          <p:nvPr/>
        </p:nvGrpSpPr>
        <p:grpSpPr>
          <a:xfrm>
            <a:off x="626550" y="1389010"/>
            <a:ext cx="14604608" cy="8469209"/>
            <a:chOff x="-3" y="-135542"/>
            <a:chExt cx="3876645" cy="2306855"/>
          </a:xfrm>
        </p:grpSpPr>
        <p:sp>
          <p:nvSpPr>
            <p:cNvPr id="584" name="Google Shape;584;g272544b75d5_0_20"/>
            <p:cNvSpPr/>
            <p:nvPr/>
          </p:nvSpPr>
          <p:spPr>
            <a:xfrm>
              <a:off x="-3" y="-135542"/>
              <a:ext cx="3876645" cy="2306855"/>
            </a:xfrm>
            <a:custGeom>
              <a:avLst/>
              <a:gdLst/>
              <a:ahLst/>
              <a:cxnLst/>
              <a:rect l="l" t="t" r="r" b="b"/>
              <a:pathLst>
                <a:path w="3876645" h="2045991" extrusionOk="0">
                  <a:moveTo>
                    <a:pt x="7364" y="0"/>
                  </a:moveTo>
                  <a:lnTo>
                    <a:pt x="3869282" y="0"/>
                  </a:lnTo>
                  <a:cubicBezTo>
                    <a:pt x="3873348" y="0"/>
                    <a:pt x="3876645" y="3297"/>
                    <a:pt x="3876645" y="7364"/>
                  </a:cubicBezTo>
                  <a:lnTo>
                    <a:pt x="3876645" y="2038627"/>
                  </a:lnTo>
                  <a:cubicBezTo>
                    <a:pt x="3876645" y="2042694"/>
                    <a:pt x="3873348" y="2045991"/>
                    <a:pt x="3869282" y="2045991"/>
                  </a:cubicBezTo>
                  <a:lnTo>
                    <a:pt x="7364" y="2045991"/>
                  </a:lnTo>
                  <a:cubicBezTo>
                    <a:pt x="3297" y="2045991"/>
                    <a:pt x="0" y="2042694"/>
                    <a:pt x="0" y="2038627"/>
                  </a:cubicBezTo>
                  <a:lnTo>
                    <a:pt x="0" y="7364"/>
                  </a:lnTo>
                  <a:cubicBezTo>
                    <a:pt x="0" y="3297"/>
                    <a:pt x="3297" y="0"/>
                    <a:pt x="7364"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272544b75d5_0_20"/>
            <p:cNvSpPr txBox="1"/>
            <p:nvPr/>
          </p:nvSpPr>
          <p:spPr>
            <a:xfrm>
              <a:off x="24" y="69072"/>
              <a:ext cx="3876600" cy="1938900"/>
            </a:xfrm>
            <a:prstGeom prst="rect">
              <a:avLst/>
            </a:prstGeom>
            <a:noFill/>
            <a:ln>
              <a:noFill/>
            </a:ln>
          </p:spPr>
          <p:txBody>
            <a:bodyPr spcFirstLastPara="1" wrap="square" lIns="50800" tIns="50800" rIns="50800" bIns="50800" anchor="ctr" anchorCtr="0">
              <a:noAutofit/>
            </a:bodyPr>
            <a:lstStyle/>
            <a:p>
              <a:pPr marL="0" marR="0" lvl="0" indent="0" algn="l"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6" name="Google Shape;586;g272544b75d5_0_20"/>
          <p:cNvSpPr txBox="1"/>
          <p:nvPr/>
        </p:nvSpPr>
        <p:spPr>
          <a:xfrm>
            <a:off x="855525" y="2456523"/>
            <a:ext cx="14261100" cy="215400"/>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endParaRPr/>
          </a:p>
        </p:txBody>
      </p:sp>
      <p:sp>
        <p:nvSpPr>
          <p:cNvPr id="587" name="Google Shape;587;g272544b75d5_0_20"/>
          <p:cNvSpPr/>
          <p:nvPr/>
        </p:nvSpPr>
        <p:spPr>
          <a:xfrm>
            <a:off x="15776582" y="7379196"/>
            <a:ext cx="2274395" cy="2644646"/>
          </a:xfrm>
          <a:custGeom>
            <a:avLst/>
            <a:gdLst/>
            <a:ahLst/>
            <a:cxnLst/>
            <a:rect l="l" t="t" r="r" b="b"/>
            <a:pathLst>
              <a:path w="2274395" h="2644646" extrusionOk="0">
                <a:moveTo>
                  <a:pt x="0" y="0"/>
                </a:moveTo>
                <a:lnTo>
                  <a:pt x="2274396" y="0"/>
                </a:lnTo>
                <a:lnTo>
                  <a:pt x="2274396" y="2644646"/>
                </a:lnTo>
                <a:lnTo>
                  <a:pt x="0" y="2644646"/>
                </a:lnTo>
                <a:lnTo>
                  <a:pt x="0" y="0"/>
                </a:lnTo>
                <a:close/>
              </a:path>
            </a:pathLst>
          </a:custGeom>
          <a:blipFill rotWithShape="1">
            <a:blip r:embed="rId3">
              <a:alphaModFix/>
            </a:blip>
            <a:stretch>
              <a:fillRect/>
            </a:stretch>
          </a:blipFill>
          <a:ln>
            <a:noFill/>
          </a:ln>
        </p:spPr>
      </p:sp>
      <p:sp>
        <p:nvSpPr>
          <p:cNvPr id="588" name="Google Shape;588;g272544b75d5_0_20"/>
          <p:cNvSpPr txBox="1"/>
          <p:nvPr/>
        </p:nvSpPr>
        <p:spPr>
          <a:xfrm>
            <a:off x="626550" y="256075"/>
            <a:ext cx="14490000" cy="517065"/>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endParaRPr sz="2400" dirty="0">
              <a:latin typeface="Cambria" panose="02040503050406030204" pitchFamily="18" charset="0"/>
              <a:ea typeface="Cambria" panose="02040503050406030204" pitchFamily="18" charset="0"/>
            </a:endParaRPr>
          </a:p>
        </p:txBody>
      </p:sp>
      <p:sp>
        <p:nvSpPr>
          <p:cNvPr id="589" name="Google Shape;589;g272544b75d5_0_20"/>
          <p:cNvSpPr txBox="1"/>
          <p:nvPr/>
        </p:nvSpPr>
        <p:spPr>
          <a:xfrm>
            <a:off x="626550" y="1284275"/>
            <a:ext cx="14490000" cy="8574000"/>
          </a:xfrm>
          <a:prstGeom prst="rect">
            <a:avLst/>
          </a:prstGeom>
          <a:noFill/>
          <a:ln>
            <a:noFill/>
          </a:ln>
        </p:spPr>
        <p:txBody>
          <a:bodyPr spcFirstLastPara="1" wrap="square" lIns="91425" tIns="91425" rIns="91425" bIns="91425" anchor="t" anchorCtr="0">
            <a:spAutoFit/>
          </a:bodyPr>
          <a:lstStyle/>
          <a:p>
            <a:pPr marL="639663" lvl="1" indent="-319831" algn="just" rtl="0">
              <a:lnSpc>
                <a:spcPct val="140006"/>
              </a:lnSpc>
              <a:spcBef>
                <a:spcPts val="0"/>
              </a:spcBef>
              <a:spcAft>
                <a:spcPts val="0"/>
              </a:spcAft>
              <a:buClr>
                <a:srgbClr val="FDFDFD"/>
              </a:buClr>
              <a:buSzPts val="2962"/>
              <a:buChar char="•"/>
            </a:pPr>
            <a:r>
              <a:rPr lang="en-US" sz="2962" b="1" dirty="0">
                <a:solidFill>
                  <a:srgbClr val="FDFDFD"/>
                </a:solidFill>
                <a:latin typeface="Cambria"/>
                <a:ea typeface="Cambria"/>
                <a:cs typeface="Cambria"/>
                <a:sym typeface="Cambria"/>
              </a:rPr>
              <a:t>DEMAT also helps to prevent </a:t>
            </a:r>
            <a:r>
              <a:rPr lang="en-US" sz="2962" b="1" dirty="0" err="1">
                <a:solidFill>
                  <a:srgbClr val="FDFDFD"/>
                </a:solidFill>
                <a:latin typeface="Cambria"/>
                <a:ea typeface="Cambria"/>
                <a:cs typeface="Cambria"/>
                <a:sym typeface="Cambria"/>
              </a:rPr>
              <a:t>Benami</a:t>
            </a:r>
            <a:r>
              <a:rPr lang="en-US" sz="2962" b="1" dirty="0">
                <a:solidFill>
                  <a:srgbClr val="FDFDFD"/>
                </a:solidFill>
                <a:latin typeface="Cambria"/>
                <a:ea typeface="Cambria"/>
                <a:cs typeface="Cambria"/>
                <a:sym typeface="Cambria"/>
              </a:rPr>
              <a:t> Transactions, wherein on party holds the assets and other party pays for it and the beneficial owner is someone other that the person who has the title of the asset.</a:t>
            </a:r>
            <a:endParaRPr sz="2962" b="1" dirty="0">
              <a:solidFill>
                <a:srgbClr val="FDFDFD"/>
              </a:solidFill>
              <a:latin typeface="Cambria"/>
              <a:ea typeface="Cambria"/>
              <a:cs typeface="Cambria"/>
              <a:sym typeface="Cambria"/>
            </a:endParaRPr>
          </a:p>
          <a:p>
            <a:pPr marL="914400" lvl="0" indent="0" algn="just" rtl="0">
              <a:lnSpc>
                <a:spcPct val="100000"/>
              </a:lnSpc>
              <a:spcBef>
                <a:spcPts val="0"/>
              </a:spcBef>
              <a:spcAft>
                <a:spcPts val="0"/>
              </a:spcAft>
              <a:buNone/>
            </a:pPr>
            <a:endParaRPr sz="2962" b="1" dirty="0">
              <a:solidFill>
                <a:srgbClr val="FDFDFD"/>
              </a:solidFill>
              <a:latin typeface="Cambria"/>
              <a:ea typeface="Cambria"/>
              <a:cs typeface="Cambria"/>
              <a:sym typeface="Cambria"/>
            </a:endParaRPr>
          </a:p>
          <a:p>
            <a:pPr marL="639663" lvl="1" indent="-319831" algn="just" rtl="0">
              <a:lnSpc>
                <a:spcPct val="140006"/>
              </a:lnSpc>
              <a:spcBef>
                <a:spcPts val="0"/>
              </a:spcBef>
              <a:spcAft>
                <a:spcPts val="0"/>
              </a:spcAft>
              <a:buClr>
                <a:srgbClr val="FDFDFD"/>
              </a:buClr>
              <a:buSzPts val="2962"/>
              <a:buFont typeface="Cambria"/>
              <a:buChar char="•"/>
            </a:pPr>
            <a:r>
              <a:rPr lang="en-US" sz="2962" b="1" dirty="0">
                <a:solidFill>
                  <a:srgbClr val="FDFDFD"/>
                </a:solidFill>
                <a:latin typeface="Cambria"/>
                <a:ea typeface="Cambria"/>
                <a:cs typeface="Cambria"/>
                <a:sym typeface="Cambria"/>
              </a:rPr>
              <a:t>Compulsory DEMAT of securities prevents the formation of shell companies. These are companies which exist without employees, assets or property, with the intention of committing fraud. Through DEMAT, the audit traces can also be examined. </a:t>
            </a:r>
            <a:endParaRPr sz="2962" b="1" dirty="0">
              <a:solidFill>
                <a:srgbClr val="FDFDFD"/>
              </a:solidFill>
              <a:latin typeface="Cambria"/>
              <a:ea typeface="Cambria"/>
              <a:cs typeface="Cambria"/>
              <a:sym typeface="Cambria"/>
            </a:endParaRPr>
          </a:p>
          <a:p>
            <a:pPr marL="914400" lvl="0" indent="0" algn="just" rtl="0">
              <a:lnSpc>
                <a:spcPct val="100000"/>
              </a:lnSpc>
              <a:spcBef>
                <a:spcPts val="0"/>
              </a:spcBef>
              <a:spcAft>
                <a:spcPts val="0"/>
              </a:spcAft>
              <a:buNone/>
            </a:pPr>
            <a:endParaRPr sz="2962" b="1" dirty="0">
              <a:solidFill>
                <a:srgbClr val="FDFDFD"/>
              </a:solidFill>
              <a:latin typeface="Cambria"/>
              <a:ea typeface="Cambria"/>
              <a:cs typeface="Cambria"/>
              <a:sym typeface="Cambria"/>
            </a:endParaRPr>
          </a:p>
          <a:p>
            <a:pPr marL="639663" lvl="1" indent="-319831" algn="just" rtl="0">
              <a:lnSpc>
                <a:spcPct val="140006"/>
              </a:lnSpc>
              <a:spcBef>
                <a:spcPts val="0"/>
              </a:spcBef>
              <a:spcAft>
                <a:spcPts val="0"/>
              </a:spcAft>
              <a:buClr>
                <a:srgbClr val="FDFDFD"/>
              </a:buClr>
              <a:buSzPts val="2962"/>
              <a:buFont typeface="Cambria"/>
              <a:buChar char="•"/>
            </a:pPr>
            <a:r>
              <a:rPr lang="en-US" sz="2962" b="1" dirty="0">
                <a:solidFill>
                  <a:srgbClr val="FDFDFD"/>
                </a:solidFill>
                <a:latin typeface="Cambria"/>
                <a:ea typeface="Cambria"/>
                <a:cs typeface="Cambria"/>
                <a:sym typeface="Cambria"/>
              </a:rPr>
              <a:t>Compulsory dematerialization of shares enables the regulatory authorities to keep a track of the PAN and Aadhar card details, which in turn reduces the possibility of personation of shareholders. The shareholders cannot falsely claim to be a shareholder of a particular company.</a:t>
            </a:r>
            <a:endParaRPr sz="2962" b="1" dirty="0">
              <a:solidFill>
                <a:srgbClr val="FDFDFD"/>
              </a:solidFill>
              <a:latin typeface="Cambria"/>
              <a:ea typeface="Cambria"/>
              <a:cs typeface="Cambria"/>
              <a:sym typeface="Cambria"/>
            </a:endParaRPr>
          </a:p>
          <a:p>
            <a:pPr marL="914400" lvl="0" indent="0" algn="just" rtl="0">
              <a:lnSpc>
                <a:spcPct val="140006"/>
              </a:lnSpc>
              <a:spcBef>
                <a:spcPts val="0"/>
              </a:spcBef>
              <a:spcAft>
                <a:spcPts val="0"/>
              </a:spcAft>
              <a:buNone/>
            </a:pPr>
            <a:endParaRPr sz="2962" b="1" dirty="0">
              <a:solidFill>
                <a:srgbClr val="FDFDFD"/>
              </a:solidFill>
              <a:latin typeface="Cambria"/>
              <a:ea typeface="Cambria"/>
              <a:cs typeface="Cambria"/>
              <a:sym typeface="Cambria"/>
            </a:endParaRPr>
          </a:p>
        </p:txBody>
      </p:sp>
      <p:sp>
        <p:nvSpPr>
          <p:cNvPr id="2" name="Rectangle 1"/>
          <p:cNvSpPr/>
          <p:nvPr/>
        </p:nvSpPr>
        <p:spPr>
          <a:xfrm>
            <a:off x="4047416" y="327788"/>
            <a:ext cx="7648249" cy="781752"/>
          </a:xfrm>
          <a:prstGeom prst="rect">
            <a:avLst/>
          </a:prstGeom>
        </p:spPr>
        <p:txBody>
          <a:bodyPr wrap="none">
            <a:spAutoFit/>
          </a:bodyPr>
          <a:lstStyle/>
          <a:p>
            <a:pPr lvl="0" algn="ctr">
              <a:lnSpc>
                <a:spcPct val="140007"/>
              </a:lnSpc>
            </a:pPr>
            <a:r>
              <a:rPr lang="en-US" sz="3200" b="1" dirty="0">
                <a:solidFill>
                  <a:srgbClr val="051D40"/>
                </a:solidFill>
                <a:latin typeface="Cambria" panose="02040503050406030204" pitchFamily="18" charset="0"/>
                <a:ea typeface="Cambria" panose="02040503050406030204" pitchFamily="18" charset="0"/>
                <a:cs typeface="Open Sans ExtraBold"/>
                <a:sym typeface="Open Sans ExtraBold"/>
              </a:rPr>
              <a:t>ADVANTAGES OF DEMATERIALIZATION</a:t>
            </a:r>
            <a:endParaRPr lang="en-US" sz="3200" dirty="0">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20"/>
        <p:cNvGrpSpPr/>
        <p:nvPr/>
      </p:nvGrpSpPr>
      <p:grpSpPr>
        <a:xfrm>
          <a:off x="0" y="0"/>
          <a:ext cx="0" cy="0"/>
          <a:chOff x="0" y="0"/>
          <a:chExt cx="0" cy="0"/>
        </a:xfrm>
      </p:grpSpPr>
      <p:grpSp>
        <p:nvGrpSpPr>
          <p:cNvPr id="121" name="Google Shape;121;p3"/>
          <p:cNvGrpSpPr/>
          <p:nvPr/>
        </p:nvGrpSpPr>
        <p:grpSpPr>
          <a:xfrm>
            <a:off x="-188217" y="9113639"/>
            <a:ext cx="18476217" cy="1173361"/>
            <a:chOff x="0" y="-38100"/>
            <a:chExt cx="4866164" cy="309033"/>
          </a:xfrm>
        </p:grpSpPr>
        <p:sp>
          <p:nvSpPr>
            <p:cNvPr id="122" name="Google Shape;122;p3"/>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5B98BA"/>
            </a:solidFill>
            <a:ln>
              <a:noFill/>
            </a:ln>
          </p:spPr>
        </p:sp>
        <p:sp>
          <p:nvSpPr>
            <p:cNvPr id="123" name="Google Shape;123;p3"/>
            <p:cNvSpPr txBox="1"/>
            <p:nvPr/>
          </p:nvSpPr>
          <p:spPr>
            <a:xfrm>
              <a:off x="0" y="-38100"/>
              <a:ext cx="4866164"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4" name="Google Shape;124;p3"/>
          <p:cNvGrpSpPr/>
          <p:nvPr/>
        </p:nvGrpSpPr>
        <p:grpSpPr>
          <a:xfrm>
            <a:off x="3051570" y="55504"/>
            <a:ext cx="12471520" cy="9094788"/>
            <a:chOff x="0" y="-38100"/>
            <a:chExt cx="3284680" cy="2395335"/>
          </a:xfrm>
        </p:grpSpPr>
        <p:sp>
          <p:nvSpPr>
            <p:cNvPr id="125" name="Google Shape;125;p3"/>
            <p:cNvSpPr/>
            <p:nvPr/>
          </p:nvSpPr>
          <p:spPr>
            <a:xfrm>
              <a:off x="0" y="0"/>
              <a:ext cx="3284680" cy="2357235"/>
            </a:xfrm>
            <a:custGeom>
              <a:avLst/>
              <a:gdLst/>
              <a:ahLst/>
              <a:cxnLst/>
              <a:rect l="l" t="t" r="r" b="b"/>
              <a:pathLst>
                <a:path w="3284680" h="2357235" extrusionOk="0">
                  <a:moveTo>
                    <a:pt x="0" y="0"/>
                  </a:moveTo>
                  <a:lnTo>
                    <a:pt x="3284680" y="0"/>
                  </a:lnTo>
                  <a:lnTo>
                    <a:pt x="3284680" y="2357235"/>
                  </a:lnTo>
                  <a:lnTo>
                    <a:pt x="0" y="2357235"/>
                  </a:lnTo>
                  <a:close/>
                </a:path>
              </a:pathLst>
            </a:custGeom>
            <a:solidFill>
              <a:srgbClr val="145DA0"/>
            </a:solidFill>
            <a:ln>
              <a:noFill/>
            </a:ln>
          </p:spPr>
        </p:sp>
        <p:sp>
          <p:nvSpPr>
            <p:cNvPr id="126" name="Google Shape;126;p3"/>
            <p:cNvSpPr txBox="1"/>
            <p:nvPr/>
          </p:nvSpPr>
          <p:spPr>
            <a:xfrm>
              <a:off x="0" y="-38100"/>
              <a:ext cx="3284680" cy="23953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3"/>
          <p:cNvSpPr txBox="1"/>
          <p:nvPr/>
        </p:nvSpPr>
        <p:spPr>
          <a:xfrm>
            <a:off x="4428078" y="1955616"/>
            <a:ext cx="10601175" cy="8123378"/>
          </a:xfrm>
          <a:prstGeom prst="rect">
            <a:avLst/>
          </a:prstGeom>
          <a:noFill/>
          <a:ln>
            <a:noFill/>
          </a:ln>
        </p:spPr>
        <p:txBody>
          <a:bodyPr spcFirstLastPara="1" wrap="square" lIns="0" tIns="0" rIns="0" bIns="0" anchor="t" anchorCtr="0">
            <a:spAutoFit/>
          </a:bodyPr>
          <a:lstStyle/>
          <a:p>
            <a:pPr marL="0" marR="0" lvl="0" indent="0" algn="just" rtl="0">
              <a:lnSpc>
                <a:spcPct val="139977"/>
              </a:lnSpc>
              <a:spcBef>
                <a:spcPts val="0"/>
              </a:spcBef>
              <a:spcAft>
                <a:spcPts val="0"/>
              </a:spcAft>
              <a:buNone/>
            </a:pPr>
            <a:r>
              <a:rPr lang="en-US" sz="1800" b="0" i="0" u="none" strike="noStrike" cap="none" dirty="0">
                <a:solidFill>
                  <a:srgbClr val="FDFDFD"/>
                </a:solidFill>
                <a:latin typeface="Poppins"/>
                <a:ea typeface="Poppins"/>
                <a:cs typeface="Poppins"/>
                <a:sym typeface="Poppins"/>
              </a:rPr>
              <a:t>The Companies Act, 2013, draws reference to Section 2(h) of the Securities  Contracts (Regulations) Act, 1956, and securities include, </a:t>
            </a:r>
            <a:endParaRPr sz="1800" dirty="0"/>
          </a:p>
          <a:p>
            <a:pPr marL="0" marR="0" lvl="0" indent="0" algn="just" rtl="0">
              <a:lnSpc>
                <a:spcPct val="139977"/>
              </a:lnSpc>
              <a:spcBef>
                <a:spcPts val="0"/>
              </a:spcBef>
              <a:spcAft>
                <a:spcPts val="0"/>
              </a:spcAft>
              <a:buNone/>
            </a:pPr>
            <a:r>
              <a:rPr lang="en-US" sz="1800" b="0" i="0" u="none" strike="noStrike" cap="none" dirty="0">
                <a:solidFill>
                  <a:srgbClr val="FDFDFD"/>
                </a:solidFill>
                <a:latin typeface="Poppins"/>
                <a:ea typeface="Poppins"/>
                <a:cs typeface="Poppins"/>
                <a:sym typeface="Poppins"/>
              </a:rPr>
              <a:t>(</a:t>
            </a:r>
            <a:r>
              <a:rPr lang="en-US" sz="1800" b="0" i="0" u="none" strike="noStrike" cap="none" dirty="0" err="1">
                <a:solidFill>
                  <a:srgbClr val="FDFDFD"/>
                </a:solidFill>
                <a:latin typeface="Poppins"/>
                <a:ea typeface="Poppins"/>
                <a:cs typeface="Poppins"/>
                <a:sym typeface="Poppins"/>
              </a:rPr>
              <a:t>i</a:t>
            </a:r>
            <a:r>
              <a:rPr lang="en-US" sz="1800" b="0" i="0" u="none" strike="noStrike" cap="none" dirty="0">
                <a:solidFill>
                  <a:srgbClr val="FDFDFD"/>
                </a:solidFill>
                <a:latin typeface="Poppins"/>
                <a:ea typeface="Poppins"/>
                <a:cs typeface="Poppins"/>
                <a:sym typeface="Poppins"/>
              </a:rPr>
              <a:t>) shares, </a:t>
            </a:r>
            <a:r>
              <a:rPr lang="en-US" sz="1800" b="0" i="0" u="none" strike="noStrike" cap="none" dirty="0" err="1">
                <a:solidFill>
                  <a:srgbClr val="FDFDFD"/>
                </a:solidFill>
                <a:latin typeface="Poppins"/>
                <a:ea typeface="Poppins"/>
                <a:cs typeface="Poppins"/>
                <a:sym typeface="Poppins"/>
              </a:rPr>
              <a:t>scrips</a:t>
            </a:r>
            <a:r>
              <a:rPr lang="en-US" sz="1800" b="0" i="0" u="none" strike="noStrike" cap="none" dirty="0">
                <a:solidFill>
                  <a:srgbClr val="FDFDFD"/>
                </a:solidFill>
                <a:latin typeface="Poppins"/>
                <a:ea typeface="Poppins"/>
                <a:cs typeface="Poppins"/>
                <a:sym typeface="Poppins"/>
              </a:rPr>
              <a:t>, stocks, bonds, debentures, debenture stock or other marketable securities of a like nature in or of any incorporated company or other body corporate; </a:t>
            </a:r>
            <a:endParaRPr sz="1800" dirty="0"/>
          </a:p>
          <a:p>
            <a:pPr marL="0" marR="0" lvl="0" indent="0" algn="just" rtl="0">
              <a:lnSpc>
                <a:spcPct val="139977"/>
              </a:lnSpc>
              <a:spcBef>
                <a:spcPts val="0"/>
              </a:spcBef>
              <a:spcAft>
                <a:spcPts val="0"/>
              </a:spcAft>
              <a:buNone/>
            </a:pPr>
            <a:endParaRPr sz="18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1800" b="0" i="0" u="none" strike="noStrike" cap="none" dirty="0">
                <a:solidFill>
                  <a:srgbClr val="FDFDFD"/>
                </a:solidFill>
                <a:latin typeface="Poppins"/>
                <a:ea typeface="Poppins"/>
                <a:cs typeface="Poppins"/>
                <a:sym typeface="Poppins"/>
              </a:rPr>
              <a:t>(</a:t>
            </a:r>
            <a:r>
              <a:rPr lang="en-US" sz="1800" b="0" i="0" u="none" strike="noStrike" cap="none" dirty="0" err="1">
                <a:solidFill>
                  <a:srgbClr val="FDFDFD"/>
                </a:solidFill>
                <a:latin typeface="Poppins"/>
                <a:ea typeface="Poppins"/>
                <a:cs typeface="Poppins"/>
                <a:sym typeface="Poppins"/>
              </a:rPr>
              <a:t>ia</a:t>
            </a:r>
            <a:r>
              <a:rPr lang="en-US" sz="1800" b="0" i="0" u="none" strike="noStrike" cap="none" dirty="0">
                <a:solidFill>
                  <a:srgbClr val="FDFDFD"/>
                </a:solidFill>
                <a:latin typeface="Poppins"/>
                <a:ea typeface="Poppins"/>
                <a:cs typeface="Poppins"/>
                <a:sym typeface="Poppins"/>
              </a:rPr>
              <a:t>) derivative;</a:t>
            </a:r>
            <a:endParaRPr sz="1800" dirty="0"/>
          </a:p>
          <a:p>
            <a:pPr marL="0" marR="0" lvl="0" indent="0" algn="just" rtl="0">
              <a:lnSpc>
                <a:spcPct val="139977"/>
              </a:lnSpc>
              <a:spcBef>
                <a:spcPts val="0"/>
              </a:spcBef>
              <a:spcAft>
                <a:spcPts val="0"/>
              </a:spcAft>
              <a:buNone/>
            </a:pPr>
            <a:endParaRPr sz="18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1800" b="0" i="0" u="none" strike="noStrike" cap="none" dirty="0">
                <a:solidFill>
                  <a:srgbClr val="FDFDFD"/>
                </a:solidFill>
                <a:latin typeface="Poppins"/>
                <a:ea typeface="Poppins"/>
                <a:cs typeface="Poppins"/>
                <a:sym typeface="Poppins"/>
              </a:rPr>
              <a:t>(</a:t>
            </a:r>
            <a:r>
              <a:rPr lang="en-US" sz="1800" b="0" i="0" u="none" strike="noStrike" cap="none" dirty="0" err="1">
                <a:solidFill>
                  <a:srgbClr val="FDFDFD"/>
                </a:solidFill>
                <a:latin typeface="Poppins"/>
                <a:ea typeface="Poppins"/>
                <a:cs typeface="Poppins"/>
                <a:sym typeface="Poppins"/>
              </a:rPr>
              <a:t>ib</a:t>
            </a:r>
            <a:r>
              <a:rPr lang="en-US" sz="1800" b="0" i="0" u="none" strike="noStrike" cap="none" dirty="0">
                <a:solidFill>
                  <a:srgbClr val="FDFDFD"/>
                </a:solidFill>
                <a:latin typeface="Poppins"/>
                <a:ea typeface="Poppins"/>
                <a:cs typeface="Poppins"/>
                <a:sym typeface="Poppins"/>
              </a:rPr>
              <a:t>) units or any other instrument issued by any collective investment scheme to the investors in such schemes;</a:t>
            </a:r>
            <a:endParaRPr sz="1800" dirty="0"/>
          </a:p>
          <a:p>
            <a:pPr marL="0" marR="0" lvl="0" indent="0" algn="just" rtl="0">
              <a:lnSpc>
                <a:spcPct val="139977"/>
              </a:lnSpc>
              <a:spcBef>
                <a:spcPts val="0"/>
              </a:spcBef>
              <a:spcAft>
                <a:spcPts val="0"/>
              </a:spcAft>
              <a:buNone/>
            </a:pPr>
            <a:endParaRPr sz="18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1800" b="0" i="0" u="none" strike="noStrike" cap="none" dirty="0">
                <a:solidFill>
                  <a:srgbClr val="FDFDFD"/>
                </a:solidFill>
                <a:latin typeface="Poppins"/>
                <a:ea typeface="Poppins"/>
                <a:cs typeface="Poppins"/>
                <a:sym typeface="Poppins"/>
              </a:rPr>
              <a:t>(</a:t>
            </a:r>
            <a:r>
              <a:rPr lang="en-US" sz="1800" b="0" i="0" u="none" strike="noStrike" cap="none" dirty="0" err="1">
                <a:solidFill>
                  <a:srgbClr val="FDFDFD"/>
                </a:solidFill>
                <a:latin typeface="Poppins"/>
                <a:ea typeface="Poppins"/>
                <a:cs typeface="Poppins"/>
                <a:sym typeface="Poppins"/>
              </a:rPr>
              <a:t>ic</a:t>
            </a:r>
            <a:r>
              <a:rPr lang="en-US" sz="1800" b="0" i="0" u="none" strike="noStrike" cap="none" dirty="0">
                <a:solidFill>
                  <a:srgbClr val="FDFDFD"/>
                </a:solidFill>
                <a:latin typeface="Poppins"/>
                <a:ea typeface="Poppins"/>
                <a:cs typeface="Poppins"/>
                <a:sym typeface="Poppins"/>
              </a:rPr>
              <a:t>)security receipt as defined in clause (</a:t>
            </a:r>
            <a:r>
              <a:rPr lang="en-US" sz="1800" b="0" i="0" u="none" strike="noStrike" cap="none" dirty="0" err="1">
                <a:solidFill>
                  <a:srgbClr val="FDFDFD"/>
                </a:solidFill>
                <a:latin typeface="Poppins"/>
                <a:ea typeface="Poppins"/>
                <a:cs typeface="Poppins"/>
                <a:sym typeface="Poppins"/>
              </a:rPr>
              <a:t>zg</a:t>
            </a:r>
            <a:r>
              <a:rPr lang="en-US" sz="1800" b="0" i="0" u="none" strike="noStrike" cap="none" dirty="0">
                <a:solidFill>
                  <a:srgbClr val="FDFDFD"/>
                </a:solidFill>
                <a:latin typeface="Poppins"/>
                <a:ea typeface="Poppins"/>
                <a:cs typeface="Poppins"/>
                <a:sym typeface="Poppins"/>
              </a:rPr>
              <a:t>) of section 2 of the </a:t>
            </a:r>
            <a:r>
              <a:rPr lang="en-US" sz="1800" b="0" i="0" u="none" strike="noStrike" cap="none" dirty="0" err="1">
                <a:solidFill>
                  <a:srgbClr val="FDFDFD"/>
                </a:solidFill>
                <a:latin typeface="Poppins"/>
                <a:ea typeface="Poppins"/>
                <a:cs typeface="Poppins"/>
                <a:sym typeface="Poppins"/>
              </a:rPr>
              <a:t>Securitisation</a:t>
            </a:r>
            <a:r>
              <a:rPr lang="en-US" sz="1800" b="0" i="0" u="none" strike="noStrike" cap="none" dirty="0">
                <a:solidFill>
                  <a:srgbClr val="FDFDFD"/>
                </a:solidFill>
                <a:latin typeface="Poppins"/>
                <a:ea typeface="Poppins"/>
                <a:cs typeface="Poppins"/>
                <a:sym typeface="Poppins"/>
              </a:rPr>
              <a:t> and Reconstruction of Financial Assets and Enforcement of Security Interest Act, 2002</a:t>
            </a:r>
            <a:endParaRPr sz="1800" dirty="0"/>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p:txBody>
      </p:sp>
      <p:sp>
        <p:nvSpPr>
          <p:cNvPr id="128" name="Google Shape;128;p3"/>
          <p:cNvSpPr/>
          <p:nvPr/>
        </p:nvSpPr>
        <p:spPr>
          <a:xfrm>
            <a:off x="1477760" y="8184937"/>
            <a:ext cx="2146726" cy="2146726"/>
          </a:xfrm>
          <a:custGeom>
            <a:avLst/>
            <a:gdLst/>
            <a:ahLst/>
            <a:cxnLst/>
            <a:rect l="l" t="t" r="r" b="b"/>
            <a:pathLst>
              <a:path w="2146726" h="2146726" extrusionOk="0">
                <a:moveTo>
                  <a:pt x="0" y="0"/>
                </a:moveTo>
                <a:lnTo>
                  <a:pt x="2146725" y="0"/>
                </a:lnTo>
                <a:lnTo>
                  <a:pt x="2146725" y="2146726"/>
                </a:lnTo>
                <a:lnTo>
                  <a:pt x="0" y="2146726"/>
                </a:lnTo>
                <a:lnTo>
                  <a:pt x="0" y="0"/>
                </a:lnTo>
                <a:close/>
              </a:path>
            </a:pathLst>
          </a:custGeom>
          <a:blipFill rotWithShape="1">
            <a:blip r:embed="rId3">
              <a:alphaModFix/>
            </a:blip>
            <a:stretch>
              <a:fillRect/>
            </a:stretch>
          </a:blipFill>
          <a:ln>
            <a:noFill/>
          </a:ln>
        </p:spPr>
      </p:sp>
      <p:sp>
        <p:nvSpPr>
          <p:cNvPr id="129" name="Google Shape;129;p3"/>
          <p:cNvSpPr/>
          <p:nvPr/>
        </p:nvSpPr>
        <p:spPr>
          <a:xfrm>
            <a:off x="15290742" y="8184937"/>
            <a:ext cx="1968558" cy="2038996"/>
          </a:xfrm>
          <a:custGeom>
            <a:avLst/>
            <a:gdLst/>
            <a:ahLst/>
            <a:cxnLst/>
            <a:rect l="l" t="t" r="r" b="b"/>
            <a:pathLst>
              <a:path w="1968558" h="2038996" extrusionOk="0">
                <a:moveTo>
                  <a:pt x="0" y="0"/>
                </a:moveTo>
                <a:lnTo>
                  <a:pt x="1968558" y="0"/>
                </a:lnTo>
                <a:lnTo>
                  <a:pt x="1968558" y="2038996"/>
                </a:lnTo>
                <a:lnTo>
                  <a:pt x="0" y="2038996"/>
                </a:lnTo>
                <a:lnTo>
                  <a:pt x="0" y="0"/>
                </a:lnTo>
                <a:close/>
              </a:path>
            </a:pathLst>
          </a:custGeom>
          <a:blipFill rotWithShape="1">
            <a:blip r:embed="rId4">
              <a:alphaModFix/>
            </a:blip>
            <a:stretch>
              <a:fillRect/>
            </a:stretch>
          </a:blipFill>
          <a:ln>
            <a:noFill/>
          </a:ln>
        </p:spPr>
      </p:sp>
      <p:sp>
        <p:nvSpPr>
          <p:cNvPr id="130" name="Google Shape;130;p3"/>
          <p:cNvSpPr txBox="1"/>
          <p:nvPr/>
        </p:nvSpPr>
        <p:spPr>
          <a:xfrm>
            <a:off x="4214203" y="541709"/>
            <a:ext cx="11308887" cy="878731"/>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154" b="1" i="0" u="none" strike="noStrike" cap="none">
                <a:solidFill>
                  <a:srgbClr val="FDFDFD"/>
                </a:solidFill>
                <a:latin typeface="Open Sans ExtraBold"/>
                <a:ea typeface="Open Sans ExtraBold"/>
                <a:cs typeface="Open Sans ExtraBold"/>
                <a:sym typeface="Open Sans ExtraBold"/>
              </a:rPr>
              <a:t>What does “securities” include?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593"/>
        <p:cNvGrpSpPr/>
        <p:nvPr/>
      </p:nvGrpSpPr>
      <p:grpSpPr>
        <a:xfrm>
          <a:off x="0" y="0"/>
          <a:ext cx="0" cy="0"/>
          <a:chOff x="0" y="0"/>
          <a:chExt cx="0" cy="0"/>
        </a:xfrm>
      </p:grpSpPr>
      <p:cxnSp>
        <p:nvCxnSpPr>
          <p:cNvPr id="594" name="Google Shape;594;p28"/>
          <p:cNvCxnSpPr/>
          <p:nvPr/>
        </p:nvCxnSpPr>
        <p:spPr>
          <a:xfrm>
            <a:off x="5938890" y="4181637"/>
            <a:ext cx="0" cy="4410340"/>
          </a:xfrm>
          <a:prstGeom prst="straightConnector1">
            <a:avLst/>
          </a:prstGeom>
          <a:noFill/>
          <a:ln w="38100" cap="flat" cmpd="sng">
            <a:solidFill>
              <a:srgbClr val="145DA0"/>
            </a:solidFill>
            <a:prstDash val="solid"/>
            <a:round/>
            <a:headEnd type="none" w="sm" len="sm"/>
            <a:tailEnd type="none" w="sm" len="sm"/>
          </a:ln>
        </p:spPr>
      </p:cxnSp>
      <p:cxnSp>
        <p:nvCxnSpPr>
          <p:cNvPr id="595" name="Google Shape;595;p28"/>
          <p:cNvCxnSpPr/>
          <p:nvPr/>
        </p:nvCxnSpPr>
        <p:spPr>
          <a:xfrm>
            <a:off x="11065031" y="4144611"/>
            <a:ext cx="0" cy="4410340"/>
          </a:xfrm>
          <a:prstGeom prst="straightConnector1">
            <a:avLst/>
          </a:prstGeom>
          <a:noFill/>
          <a:ln w="38100" cap="flat" cmpd="sng">
            <a:solidFill>
              <a:srgbClr val="145DA0"/>
            </a:solidFill>
            <a:prstDash val="solid"/>
            <a:round/>
            <a:headEnd type="none" w="sm" len="sm"/>
            <a:tailEnd type="none" w="sm" len="sm"/>
          </a:ln>
        </p:spPr>
      </p:cxnSp>
      <p:sp>
        <p:nvSpPr>
          <p:cNvPr id="596" name="Google Shape;596;p28"/>
          <p:cNvSpPr/>
          <p:nvPr/>
        </p:nvSpPr>
        <p:spPr>
          <a:xfrm>
            <a:off x="13635881" y="196209"/>
            <a:ext cx="971530" cy="1496681"/>
          </a:xfrm>
          <a:custGeom>
            <a:avLst/>
            <a:gdLst/>
            <a:ahLst/>
            <a:cxnLst/>
            <a:rect l="l" t="t" r="r" b="b"/>
            <a:pathLst>
              <a:path w="971530" h="1496681" extrusionOk="0">
                <a:moveTo>
                  <a:pt x="0" y="0"/>
                </a:moveTo>
                <a:lnTo>
                  <a:pt x="971530" y="0"/>
                </a:lnTo>
                <a:lnTo>
                  <a:pt x="971530" y="1496682"/>
                </a:lnTo>
                <a:lnTo>
                  <a:pt x="0" y="1496682"/>
                </a:lnTo>
                <a:lnTo>
                  <a:pt x="0" y="0"/>
                </a:lnTo>
                <a:close/>
              </a:path>
            </a:pathLst>
          </a:custGeom>
          <a:blipFill rotWithShape="1">
            <a:blip r:embed="rId3">
              <a:alphaModFix/>
            </a:blip>
            <a:stretch>
              <a:fillRect/>
            </a:stretch>
          </a:blipFill>
          <a:ln>
            <a:noFill/>
          </a:ln>
        </p:spPr>
      </p:sp>
      <p:sp>
        <p:nvSpPr>
          <p:cNvPr id="597" name="Google Shape;597;p28"/>
          <p:cNvSpPr txBox="1"/>
          <p:nvPr/>
        </p:nvSpPr>
        <p:spPr>
          <a:xfrm>
            <a:off x="2678900" y="607500"/>
            <a:ext cx="11626800" cy="674100"/>
          </a:xfrm>
          <a:prstGeom prst="rect">
            <a:avLst/>
          </a:prstGeom>
          <a:noFill/>
          <a:ln>
            <a:noFill/>
          </a:ln>
        </p:spPr>
        <p:txBody>
          <a:bodyPr spcFirstLastPara="1" wrap="square" lIns="0" tIns="0" rIns="0" bIns="0" anchor="t" anchorCtr="0">
            <a:spAutoFit/>
          </a:bodyPr>
          <a:lstStyle/>
          <a:p>
            <a:pPr marL="0" marR="0" lvl="0" indent="0" algn="l" rtl="0">
              <a:lnSpc>
                <a:spcPct val="139986"/>
              </a:lnSpc>
              <a:spcBef>
                <a:spcPts val="0"/>
              </a:spcBef>
              <a:spcAft>
                <a:spcPts val="0"/>
              </a:spcAft>
              <a:buNone/>
            </a:pPr>
            <a:r>
              <a:rPr lang="en-US" sz="4379" b="1">
                <a:solidFill>
                  <a:srgbClr val="FDFDFD"/>
                </a:solidFill>
                <a:latin typeface="Open Sans ExtraBold"/>
                <a:ea typeface="Open Sans ExtraBold"/>
                <a:cs typeface="Open Sans ExtraBold"/>
                <a:sym typeface="Open Sans ExtraBold"/>
              </a:rPr>
              <a:t>HOW TO CHECK RTA ON SEBI WEBSITE</a:t>
            </a:r>
            <a:endParaRPr/>
          </a:p>
        </p:txBody>
      </p:sp>
      <p:sp>
        <p:nvSpPr>
          <p:cNvPr id="598" name="Google Shape;598;p28"/>
          <p:cNvSpPr txBox="1"/>
          <p:nvPr/>
        </p:nvSpPr>
        <p:spPr>
          <a:xfrm>
            <a:off x="936906" y="2702584"/>
            <a:ext cx="4542000" cy="9195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89" b="1" i="0" u="none" strike="noStrike" cap="none">
                <a:solidFill>
                  <a:srgbClr val="145DA0"/>
                </a:solidFill>
                <a:latin typeface="Open Sans ExtraBold"/>
                <a:ea typeface="Open Sans ExtraBold"/>
                <a:cs typeface="Open Sans ExtraBold"/>
                <a:sym typeface="Open Sans ExtraBold"/>
              </a:rPr>
              <a:t>Is the Rule applicable to Nidhi Companies?</a:t>
            </a:r>
            <a:endParaRPr/>
          </a:p>
        </p:txBody>
      </p:sp>
      <p:sp>
        <p:nvSpPr>
          <p:cNvPr id="599" name="Google Shape;599;p28"/>
          <p:cNvSpPr txBox="1"/>
          <p:nvPr/>
        </p:nvSpPr>
        <p:spPr>
          <a:xfrm>
            <a:off x="6082083" y="2964416"/>
            <a:ext cx="4839756" cy="1192890"/>
          </a:xfrm>
          <a:prstGeom prst="rect">
            <a:avLst/>
          </a:prstGeom>
          <a:noFill/>
          <a:ln>
            <a:noFill/>
          </a:ln>
        </p:spPr>
        <p:txBody>
          <a:bodyPr spcFirstLastPara="1" wrap="square" lIns="0" tIns="0" rIns="0" bIns="0" anchor="t" anchorCtr="0">
            <a:spAutoFit/>
          </a:bodyPr>
          <a:lstStyle/>
          <a:p>
            <a:pPr marL="0" marR="0" lvl="0" indent="0" algn="ctr" rtl="0">
              <a:lnSpc>
                <a:spcPct val="140035"/>
              </a:lnSpc>
              <a:spcBef>
                <a:spcPts val="0"/>
              </a:spcBef>
              <a:spcAft>
                <a:spcPts val="0"/>
              </a:spcAft>
              <a:buNone/>
            </a:pPr>
            <a:r>
              <a:rPr lang="en-US" sz="2278" b="1" i="0" u="none" strike="noStrike" cap="none">
                <a:solidFill>
                  <a:srgbClr val="145DA0"/>
                </a:solidFill>
                <a:latin typeface="Open Sans ExtraBold"/>
                <a:ea typeface="Open Sans ExtraBold"/>
                <a:cs typeface="Open Sans ExtraBold"/>
                <a:sym typeface="Open Sans ExtraBold"/>
              </a:rPr>
              <a:t>Whether Eligible Private Companies are required to maintain a Register?</a:t>
            </a:r>
            <a:endParaRPr/>
          </a:p>
        </p:txBody>
      </p:sp>
      <p:sp>
        <p:nvSpPr>
          <p:cNvPr id="600" name="Google Shape;600;p28"/>
          <p:cNvSpPr txBox="1"/>
          <p:nvPr/>
        </p:nvSpPr>
        <p:spPr>
          <a:xfrm>
            <a:off x="1098350" y="1741300"/>
            <a:ext cx="15912600" cy="7956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The list of Recognised Registrar to Issue and Share Transfer Agents can be accessed through the official website of SEBI by following these steps:</a:t>
            </a: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STEP 1</a:t>
            </a:r>
            <a:r>
              <a:rPr lang="en-US" sz="3200">
                <a:solidFill>
                  <a:schemeClr val="dk1"/>
                </a:solidFill>
                <a:latin typeface="Calibri"/>
                <a:ea typeface="Calibri"/>
                <a:cs typeface="Calibri"/>
                <a:sym typeface="Calibri"/>
              </a:rPr>
              <a:t>:  Go to the official SEBI website </a:t>
            </a:r>
            <a:r>
              <a:rPr lang="en-US" sz="3200" u="sng">
                <a:solidFill>
                  <a:schemeClr val="dk1"/>
                </a:solidFill>
                <a:latin typeface="Calibri"/>
                <a:ea typeface="Calibri"/>
                <a:cs typeface="Calibri"/>
                <a:sym typeface="Calibri"/>
              </a:rPr>
              <a:t>sebi.gov.in</a:t>
            </a:r>
            <a:r>
              <a:rPr lang="en-US" sz="3200">
                <a:solidFill>
                  <a:schemeClr val="dk1"/>
                </a:solidFill>
                <a:latin typeface="Calibri"/>
                <a:ea typeface="Calibri"/>
                <a:cs typeface="Calibri"/>
                <a:sym typeface="Calibri"/>
              </a:rPr>
              <a:t> and click on the ‘Intermediaries/ Market Infrastructure Institutions’ tab and then click the Recognised Intermediaries tab as shown:</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601" name="Google Shape;601;p28"/>
          <p:cNvPicPr preferRelativeResize="0"/>
          <p:nvPr/>
        </p:nvPicPr>
        <p:blipFill rotWithShape="1">
          <a:blip r:embed="rId4">
            <a:alphaModFix/>
          </a:blip>
          <a:srcRect l="6279" t="5512" b="15285"/>
          <a:stretch/>
        </p:blipFill>
        <p:spPr>
          <a:xfrm>
            <a:off x="1312675" y="4082696"/>
            <a:ext cx="8381400" cy="5609875"/>
          </a:xfrm>
          <a:prstGeom prst="rect">
            <a:avLst/>
          </a:prstGeom>
          <a:noFill/>
          <a:ln>
            <a:noFill/>
          </a:ln>
        </p:spPr>
      </p:pic>
      <p:pic>
        <p:nvPicPr>
          <p:cNvPr id="602" name="Google Shape;602;p28"/>
          <p:cNvPicPr preferRelativeResize="0"/>
          <p:nvPr/>
        </p:nvPicPr>
        <p:blipFill rotWithShape="1">
          <a:blip r:embed="rId5">
            <a:alphaModFix/>
          </a:blip>
          <a:srcRect t="3874" b="9252"/>
          <a:stretch/>
        </p:blipFill>
        <p:spPr>
          <a:xfrm>
            <a:off x="9694075" y="4051700"/>
            <a:ext cx="8121799" cy="5806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606"/>
        <p:cNvGrpSpPr/>
        <p:nvPr/>
      </p:nvGrpSpPr>
      <p:grpSpPr>
        <a:xfrm>
          <a:off x="0" y="0"/>
          <a:ext cx="0" cy="0"/>
          <a:chOff x="0" y="0"/>
          <a:chExt cx="0" cy="0"/>
        </a:xfrm>
      </p:grpSpPr>
      <p:cxnSp>
        <p:nvCxnSpPr>
          <p:cNvPr id="607" name="Google Shape;607;g27261005470_0_31"/>
          <p:cNvCxnSpPr/>
          <p:nvPr/>
        </p:nvCxnSpPr>
        <p:spPr>
          <a:xfrm>
            <a:off x="5938890" y="4181637"/>
            <a:ext cx="0" cy="4410300"/>
          </a:xfrm>
          <a:prstGeom prst="straightConnector1">
            <a:avLst/>
          </a:prstGeom>
          <a:noFill/>
          <a:ln w="38100" cap="flat" cmpd="sng">
            <a:solidFill>
              <a:srgbClr val="145DA0"/>
            </a:solidFill>
            <a:prstDash val="solid"/>
            <a:round/>
            <a:headEnd type="none" w="sm" len="sm"/>
            <a:tailEnd type="none" w="sm" len="sm"/>
          </a:ln>
        </p:spPr>
      </p:cxnSp>
      <p:cxnSp>
        <p:nvCxnSpPr>
          <p:cNvPr id="608" name="Google Shape;608;g27261005470_0_31"/>
          <p:cNvCxnSpPr/>
          <p:nvPr/>
        </p:nvCxnSpPr>
        <p:spPr>
          <a:xfrm>
            <a:off x="11065031" y="4144611"/>
            <a:ext cx="0" cy="4410300"/>
          </a:xfrm>
          <a:prstGeom prst="straightConnector1">
            <a:avLst/>
          </a:prstGeom>
          <a:noFill/>
          <a:ln w="38100" cap="flat" cmpd="sng">
            <a:solidFill>
              <a:srgbClr val="145DA0"/>
            </a:solidFill>
            <a:prstDash val="solid"/>
            <a:round/>
            <a:headEnd type="none" w="sm" len="sm"/>
            <a:tailEnd type="none" w="sm" len="sm"/>
          </a:ln>
        </p:spPr>
      </p:cxnSp>
      <p:sp>
        <p:nvSpPr>
          <p:cNvPr id="609" name="Google Shape;609;g27261005470_0_31"/>
          <p:cNvSpPr/>
          <p:nvPr/>
        </p:nvSpPr>
        <p:spPr>
          <a:xfrm>
            <a:off x="13635881" y="196209"/>
            <a:ext cx="971530" cy="1496681"/>
          </a:xfrm>
          <a:custGeom>
            <a:avLst/>
            <a:gdLst/>
            <a:ahLst/>
            <a:cxnLst/>
            <a:rect l="l" t="t" r="r" b="b"/>
            <a:pathLst>
              <a:path w="971530" h="1496681" extrusionOk="0">
                <a:moveTo>
                  <a:pt x="0" y="0"/>
                </a:moveTo>
                <a:lnTo>
                  <a:pt x="971530" y="0"/>
                </a:lnTo>
                <a:lnTo>
                  <a:pt x="971530" y="1496682"/>
                </a:lnTo>
                <a:lnTo>
                  <a:pt x="0" y="1496682"/>
                </a:lnTo>
                <a:lnTo>
                  <a:pt x="0" y="0"/>
                </a:lnTo>
                <a:close/>
              </a:path>
            </a:pathLst>
          </a:custGeom>
          <a:blipFill rotWithShape="1">
            <a:blip r:embed="rId3">
              <a:alphaModFix/>
            </a:blip>
            <a:stretch>
              <a:fillRect/>
            </a:stretch>
          </a:blipFill>
          <a:ln>
            <a:noFill/>
          </a:ln>
        </p:spPr>
      </p:sp>
      <p:sp>
        <p:nvSpPr>
          <p:cNvPr id="610" name="Google Shape;610;g27261005470_0_31"/>
          <p:cNvSpPr txBox="1"/>
          <p:nvPr/>
        </p:nvSpPr>
        <p:spPr>
          <a:xfrm>
            <a:off x="2678900" y="607500"/>
            <a:ext cx="11626800" cy="674100"/>
          </a:xfrm>
          <a:prstGeom prst="rect">
            <a:avLst/>
          </a:prstGeom>
          <a:noFill/>
          <a:ln>
            <a:noFill/>
          </a:ln>
        </p:spPr>
        <p:txBody>
          <a:bodyPr spcFirstLastPara="1" wrap="square" lIns="0" tIns="0" rIns="0" bIns="0" anchor="t" anchorCtr="0">
            <a:spAutoFit/>
          </a:bodyPr>
          <a:lstStyle/>
          <a:p>
            <a:pPr marL="0" marR="0" lvl="0" indent="0" algn="l" rtl="0">
              <a:lnSpc>
                <a:spcPct val="139986"/>
              </a:lnSpc>
              <a:spcBef>
                <a:spcPts val="0"/>
              </a:spcBef>
              <a:spcAft>
                <a:spcPts val="0"/>
              </a:spcAft>
              <a:buNone/>
            </a:pPr>
            <a:r>
              <a:rPr lang="en-US" sz="4379" b="1">
                <a:solidFill>
                  <a:srgbClr val="FDFDFD"/>
                </a:solidFill>
                <a:latin typeface="Open Sans ExtraBold"/>
                <a:ea typeface="Open Sans ExtraBold"/>
                <a:cs typeface="Open Sans ExtraBold"/>
                <a:sym typeface="Open Sans ExtraBold"/>
              </a:rPr>
              <a:t>HOW TO CHECK RTA ON SEBI WEBSITE</a:t>
            </a:r>
            <a:endParaRPr/>
          </a:p>
        </p:txBody>
      </p:sp>
      <p:sp>
        <p:nvSpPr>
          <p:cNvPr id="611" name="Google Shape;611;g27261005470_0_31"/>
          <p:cNvSpPr txBox="1"/>
          <p:nvPr/>
        </p:nvSpPr>
        <p:spPr>
          <a:xfrm>
            <a:off x="936906" y="2702584"/>
            <a:ext cx="4542000" cy="9195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89" b="1" i="0" u="none" strike="noStrike" cap="none">
                <a:solidFill>
                  <a:srgbClr val="145DA0"/>
                </a:solidFill>
                <a:latin typeface="Open Sans ExtraBold"/>
                <a:ea typeface="Open Sans ExtraBold"/>
                <a:cs typeface="Open Sans ExtraBold"/>
                <a:sym typeface="Open Sans ExtraBold"/>
              </a:rPr>
              <a:t>Is the Rule applicable to Nidhi Companies?</a:t>
            </a:r>
            <a:endParaRPr/>
          </a:p>
        </p:txBody>
      </p:sp>
      <p:sp>
        <p:nvSpPr>
          <p:cNvPr id="612" name="Google Shape;612;g27261005470_0_31"/>
          <p:cNvSpPr txBox="1"/>
          <p:nvPr/>
        </p:nvSpPr>
        <p:spPr>
          <a:xfrm>
            <a:off x="6082083" y="2964416"/>
            <a:ext cx="4839900" cy="1332600"/>
          </a:xfrm>
          <a:prstGeom prst="rect">
            <a:avLst/>
          </a:prstGeom>
          <a:noFill/>
          <a:ln>
            <a:noFill/>
          </a:ln>
        </p:spPr>
        <p:txBody>
          <a:bodyPr spcFirstLastPara="1" wrap="square" lIns="0" tIns="0" rIns="0" bIns="0" anchor="t" anchorCtr="0">
            <a:spAutoFit/>
          </a:bodyPr>
          <a:lstStyle/>
          <a:p>
            <a:pPr marL="0" marR="0" lvl="0" indent="0" algn="ctr" rtl="0">
              <a:lnSpc>
                <a:spcPct val="140035"/>
              </a:lnSpc>
              <a:spcBef>
                <a:spcPts val="0"/>
              </a:spcBef>
              <a:spcAft>
                <a:spcPts val="0"/>
              </a:spcAft>
              <a:buNone/>
            </a:pPr>
            <a:r>
              <a:rPr lang="en-US" sz="2278" b="1" i="0" u="none" strike="noStrike" cap="none">
                <a:solidFill>
                  <a:srgbClr val="145DA0"/>
                </a:solidFill>
                <a:latin typeface="Open Sans ExtraBold"/>
                <a:ea typeface="Open Sans ExtraBold"/>
                <a:cs typeface="Open Sans ExtraBold"/>
                <a:sym typeface="Open Sans ExtraBold"/>
              </a:rPr>
              <a:t>Whether Eligible Private Companies are required to maintain a Register?</a:t>
            </a:r>
            <a:endParaRPr/>
          </a:p>
        </p:txBody>
      </p:sp>
      <p:sp>
        <p:nvSpPr>
          <p:cNvPr id="613" name="Google Shape;613;g27261005470_0_31"/>
          <p:cNvSpPr txBox="1"/>
          <p:nvPr/>
        </p:nvSpPr>
        <p:spPr>
          <a:xfrm>
            <a:off x="1098350" y="1741300"/>
            <a:ext cx="15912600" cy="7956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STEP 2</a:t>
            </a:r>
            <a:r>
              <a:rPr lang="en-US" sz="3200">
                <a:solidFill>
                  <a:schemeClr val="dk1"/>
                </a:solidFill>
                <a:latin typeface="Calibri"/>
                <a:ea typeface="Calibri"/>
                <a:cs typeface="Calibri"/>
                <a:sym typeface="Calibri"/>
              </a:rPr>
              <a:t>:On clicking the tab named Recognised Intermediaries. You will be redirected to another page with a list of all the recognised intermediaries.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614" name="Google Shape;614;g27261005470_0_31"/>
          <p:cNvPicPr preferRelativeResize="0"/>
          <p:nvPr/>
        </p:nvPicPr>
        <p:blipFill rotWithShape="1">
          <a:blip r:embed="rId4">
            <a:alphaModFix/>
          </a:blip>
          <a:srcRect t="4639" b="5626"/>
          <a:stretch/>
        </p:blipFill>
        <p:spPr>
          <a:xfrm>
            <a:off x="2336725" y="3530875"/>
            <a:ext cx="12986623" cy="5711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618"/>
        <p:cNvGrpSpPr/>
        <p:nvPr/>
      </p:nvGrpSpPr>
      <p:grpSpPr>
        <a:xfrm>
          <a:off x="0" y="0"/>
          <a:ext cx="0" cy="0"/>
          <a:chOff x="0" y="0"/>
          <a:chExt cx="0" cy="0"/>
        </a:xfrm>
      </p:grpSpPr>
      <p:cxnSp>
        <p:nvCxnSpPr>
          <p:cNvPr id="619" name="Google Shape;619;g27261005470_0_18"/>
          <p:cNvCxnSpPr/>
          <p:nvPr/>
        </p:nvCxnSpPr>
        <p:spPr>
          <a:xfrm>
            <a:off x="5938890" y="4181637"/>
            <a:ext cx="0" cy="4410300"/>
          </a:xfrm>
          <a:prstGeom prst="straightConnector1">
            <a:avLst/>
          </a:prstGeom>
          <a:noFill/>
          <a:ln w="38100" cap="flat" cmpd="sng">
            <a:solidFill>
              <a:srgbClr val="145DA0"/>
            </a:solidFill>
            <a:prstDash val="solid"/>
            <a:round/>
            <a:headEnd type="none" w="sm" len="sm"/>
            <a:tailEnd type="none" w="sm" len="sm"/>
          </a:ln>
        </p:spPr>
      </p:cxnSp>
      <p:cxnSp>
        <p:nvCxnSpPr>
          <p:cNvPr id="620" name="Google Shape;620;g27261005470_0_18"/>
          <p:cNvCxnSpPr/>
          <p:nvPr/>
        </p:nvCxnSpPr>
        <p:spPr>
          <a:xfrm>
            <a:off x="11065031" y="4144611"/>
            <a:ext cx="0" cy="4410300"/>
          </a:xfrm>
          <a:prstGeom prst="straightConnector1">
            <a:avLst/>
          </a:prstGeom>
          <a:noFill/>
          <a:ln w="38100" cap="flat" cmpd="sng">
            <a:solidFill>
              <a:srgbClr val="145DA0"/>
            </a:solidFill>
            <a:prstDash val="solid"/>
            <a:round/>
            <a:headEnd type="none" w="sm" len="sm"/>
            <a:tailEnd type="none" w="sm" len="sm"/>
          </a:ln>
        </p:spPr>
      </p:cxnSp>
      <p:sp>
        <p:nvSpPr>
          <p:cNvPr id="621" name="Google Shape;621;g27261005470_0_18"/>
          <p:cNvSpPr/>
          <p:nvPr/>
        </p:nvSpPr>
        <p:spPr>
          <a:xfrm>
            <a:off x="13635881" y="196209"/>
            <a:ext cx="971530" cy="1496681"/>
          </a:xfrm>
          <a:custGeom>
            <a:avLst/>
            <a:gdLst/>
            <a:ahLst/>
            <a:cxnLst/>
            <a:rect l="l" t="t" r="r" b="b"/>
            <a:pathLst>
              <a:path w="971530" h="1496681" extrusionOk="0">
                <a:moveTo>
                  <a:pt x="0" y="0"/>
                </a:moveTo>
                <a:lnTo>
                  <a:pt x="971530" y="0"/>
                </a:lnTo>
                <a:lnTo>
                  <a:pt x="971530" y="1496682"/>
                </a:lnTo>
                <a:lnTo>
                  <a:pt x="0" y="1496682"/>
                </a:lnTo>
                <a:lnTo>
                  <a:pt x="0" y="0"/>
                </a:lnTo>
                <a:close/>
              </a:path>
            </a:pathLst>
          </a:custGeom>
          <a:blipFill rotWithShape="1">
            <a:blip r:embed="rId3">
              <a:alphaModFix/>
            </a:blip>
            <a:stretch>
              <a:fillRect/>
            </a:stretch>
          </a:blipFill>
          <a:ln>
            <a:noFill/>
          </a:ln>
        </p:spPr>
      </p:sp>
      <p:sp>
        <p:nvSpPr>
          <p:cNvPr id="622" name="Google Shape;622;g27261005470_0_18"/>
          <p:cNvSpPr txBox="1"/>
          <p:nvPr/>
        </p:nvSpPr>
        <p:spPr>
          <a:xfrm>
            <a:off x="2678900" y="607500"/>
            <a:ext cx="11626800" cy="674100"/>
          </a:xfrm>
          <a:prstGeom prst="rect">
            <a:avLst/>
          </a:prstGeom>
          <a:noFill/>
          <a:ln>
            <a:noFill/>
          </a:ln>
        </p:spPr>
        <p:txBody>
          <a:bodyPr spcFirstLastPara="1" wrap="square" lIns="0" tIns="0" rIns="0" bIns="0" anchor="t" anchorCtr="0">
            <a:spAutoFit/>
          </a:bodyPr>
          <a:lstStyle/>
          <a:p>
            <a:pPr marL="0" marR="0" lvl="0" indent="0" algn="l" rtl="0">
              <a:lnSpc>
                <a:spcPct val="139986"/>
              </a:lnSpc>
              <a:spcBef>
                <a:spcPts val="0"/>
              </a:spcBef>
              <a:spcAft>
                <a:spcPts val="0"/>
              </a:spcAft>
              <a:buNone/>
            </a:pPr>
            <a:r>
              <a:rPr lang="en-US" sz="4379" b="1">
                <a:solidFill>
                  <a:srgbClr val="FDFDFD"/>
                </a:solidFill>
                <a:latin typeface="Open Sans ExtraBold"/>
                <a:ea typeface="Open Sans ExtraBold"/>
                <a:cs typeface="Open Sans ExtraBold"/>
                <a:sym typeface="Open Sans ExtraBold"/>
              </a:rPr>
              <a:t>HOW TO CHECK RTA ON SEBI WEBSITE</a:t>
            </a:r>
            <a:endParaRPr/>
          </a:p>
        </p:txBody>
      </p:sp>
      <p:sp>
        <p:nvSpPr>
          <p:cNvPr id="623" name="Google Shape;623;g27261005470_0_18"/>
          <p:cNvSpPr txBox="1"/>
          <p:nvPr/>
        </p:nvSpPr>
        <p:spPr>
          <a:xfrm>
            <a:off x="936906" y="2702584"/>
            <a:ext cx="4542000" cy="9195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89" b="1" i="0" u="none" strike="noStrike" cap="none">
                <a:solidFill>
                  <a:srgbClr val="145DA0"/>
                </a:solidFill>
                <a:latin typeface="Open Sans ExtraBold"/>
                <a:ea typeface="Open Sans ExtraBold"/>
                <a:cs typeface="Open Sans ExtraBold"/>
                <a:sym typeface="Open Sans ExtraBold"/>
              </a:rPr>
              <a:t>Is the Rule applicable to Nidhi Companies?</a:t>
            </a:r>
            <a:endParaRPr/>
          </a:p>
        </p:txBody>
      </p:sp>
      <p:sp>
        <p:nvSpPr>
          <p:cNvPr id="624" name="Google Shape;624;g27261005470_0_18"/>
          <p:cNvSpPr txBox="1"/>
          <p:nvPr/>
        </p:nvSpPr>
        <p:spPr>
          <a:xfrm>
            <a:off x="6082083" y="2964416"/>
            <a:ext cx="4839900" cy="1332600"/>
          </a:xfrm>
          <a:prstGeom prst="rect">
            <a:avLst/>
          </a:prstGeom>
          <a:noFill/>
          <a:ln>
            <a:noFill/>
          </a:ln>
        </p:spPr>
        <p:txBody>
          <a:bodyPr spcFirstLastPara="1" wrap="square" lIns="0" tIns="0" rIns="0" bIns="0" anchor="t" anchorCtr="0">
            <a:spAutoFit/>
          </a:bodyPr>
          <a:lstStyle/>
          <a:p>
            <a:pPr marL="0" marR="0" lvl="0" indent="0" algn="ctr" rtl="0">
              <a:lnSpc>
                <a:spcPct val="140035"/>
              </a:lnSpc>
              <a:spcBef>
                <a:spcPts val="0"/>
              </a:spcBef>
              <a:spcAft>
                <a:spcPts val="0"/>
              </a:spcAft>
              <a:buNone/>
            </a:pPr>
            <a:r>
              <a:rPr lang="en-US" sz="2278" b="1" i="0" u="none" strike="noStrike" cap="none">
                <a:solidFill>
                  <a:srgbClr val="145DA0"/>
                </a:solidFill>
                <a:latin typeface="Open Sans ExtraBold"/>
                <a:ea typeface="Open Sans ExtraBold"/>
                <a:cs typeface="Open Sans ExtraBold"/>
                <a:sym typeface="Open Sans ExtraBold"/>
              </a:rPr>
              <a:t>Whether Eligible Private Companies are required to maintain a Register?</a:t>
            </a:r>
            <a:endParaRPr/>
          </a:p>
        </p:txBody>
      </p:sp>
      <p:sp>
        <p:nvSpPr>
          <p:cNvPr id="625" name="Google Shape;625;g27261005470_0_18"/>
          <p:cNvSpPr txBox="1"/>
          <p:nvPr/>
        </p:nvSpPr>
        <p:spPr>
          <a:xfrm>
            <a:off x="1098350" y="1741300"/>
            <a:ext cx="15912600" cy="7956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STEP 3: </a:t>
            </a:r>
            <a:r>
              <a:rPr lang="en-US" sz="3200">
                <a:solidFill>
                  <a:schemeClr val="dk1"/>
                </a:solidFill>
                <a:latin typeface="Calibri"/>
                <a:ea typeface="Calibri"/>
                <a:cs typeface="Calibri"/>
                <a:sym typeface="Calibri"/>
              </a:rPr>
              <a:t>Scroll and click on the option: Registrars to Issue and Share Transfer Agents. The list shows all the registered RTA as on date.</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There are 75 registered RTA as on May 27, 2024.</a:t>
            </a:r>
            <a:endParaRPr sz="3200" b="1">
              <a:solidFill>
                <a:schemeClr val="dk1"/>
              </a:solidFill>
              <a:latin typeface="Calibri"/>
              <a:ea typeface="Calibri"/>
              <a:cs typeface="Calibri"/>
              <a:sym typeface="Calibri"/>
            </a:endParaRPr>
          </a:p>
        </p:txBody>
      </p:sp>
      <p:pic>
        <p:nvPicPr>
          <p:cNvPr id="626" name="Google Shape;626;g27261005470_0_18"/>
          <p:cNvPicPr preferRelativeResize="0"/>
          <p:nvPr/>
        </p:nvPicPr>
        <p:blipFill rotWithShape="1">
          <a:blip r:embed="rId4">
            <a:alphaModFix/>
          </a:blip>
          <a:srcRect t="10322" b="5552"/>
          <a:stretch/>
        </p:blipFill>
        <p:spPr>
          <a:xfrm>
            <a:off x="2223650" y="3196700"/>
            <a:ext cx="13233651" cy="5045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630"/>
        <p:cNvGrpSpPr/>
        <p:nvPr/>
      </p:nvGrpSpPr>
      <p:grpSpPr>
        <a:xfrm>
          <a:off x="0" y="0"/>
          <a:ext cx="0" cy="0"/>
          <a:chOff x="0" y="0"/>
          <a:chExt cx="0" cy="0"/>
        </a:xfrm>
      </p:grpSpPr>
      <p:grpSp>
        <p:nvGrpSpPr>
          <p:cNvPr id="631" name="Google Shape;631;g27261005470_0_0"/>
          <p:cNvGrpSpPr/>
          <p:nvPr/>
        </p:nvGrpSpPr>
        <p:grpSpPr>
          <a:xfrm>
            <a:off x="334919" y="1699544"/>
            <a:ext cx="17737894" cy="8326602"/>
            <a:chOff x="0" y="-38100"/>
            <a:chExt cx="4671678" cy="2193000"/>
          </a:xfrm>
        </p:grpSpPr>
        <p:sp>
          <p:nvSpPr>
            <p:cNvPr id="632" name="Google Shape;632;g27261005470_0_0"/>
            <p:cNvSpPr/>
            <p:nvPr/>
          </p:nvSpPr>
          <p:spPr>
            <a:xfrm>
              <a:off x="0" y="0"/>
              <a:ext cx="4671678" cy="2154887"/>
            </a:xfrm>
            <a:custGeom>
              <a:avLst/>
              <a:gdLst/>
              <a:ahLst/>
              <a:cxnLst/>
              <a:rect l="l" t="t" r="r" b="b"/>
              <a:pathLst>
                <a:path w="4671678" h="2154887" extrusionOk="0">
                  <a:moveTo>
                    <a:pt x="7420" y="0"/>
                  </a:moveTo>
                  <a:lnTo>
                    <a:pt x="4664258" y="0"/>
                  </a:lnTo>
                  <a:cubicBezTo>
                    <a:pt x="4668357" y="0"/>
                    <a:pt x="4671678" y="3322"/>
                    <a:pt x="4671678" y="7420"/>
                  </a:cubicBezTo>
                  <a:lnTo>
                    <a:pt x="4671678" y="2147467"/>
                  </a:lnTo>
                  <a:cubicBezTo>
                    <a:pt x="4671678" y="2151565"/>
                    <a:pt x="4668357" y="2154887"/>
                    <a:pt x="4664258" y="2154887"/>
                  </a:cubicBezTo>
                  <a:lnTo>
                    <a:pt x="7420" y="2154887"/>
                  </a:lnTo>
                  <a:cubicBezTo>
                    <a:pt x="3322" y="2154887"/>
                    <a:pt x="0" y="2151565"/>
                    <a:pt x="0" y="2147467"/>
                  </a:cubicBezTo>
                  <a:lnTo>
                    <a:pt x="0" y="7420"/>
                  </a:lnTo>
                  <a:cubicBezTo>
                    <a:pt x="0" y="3322"/>
                    <a:pt x="3322" y="0"/>
                    <a:pt x="7420"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g27261005470_0_0"/>
            <p:cNvSpPr txBox="1"/>
            <p:nvPr/>
          </p:nvSpPr>
          <p:spPr>
            <a:xfrm>
              <a:off x="0" y="-38100"/>
              <a:ext cx="4671600" cy="2193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634" name="Google Shape;634;g27261005470_0_0"/>
          <p:cNvCxnSpPr/>
          <p:nvPr/>
        </p:nvCxnSpPr>
        <p:spPr>
          <a:xfrm>
            <a:off x="5938890" y="4181637"/>
            <a:ext cx="0" cy="4410300"/>
          </a:xfrm>
          <a:prstGeom prst="straightConnector1">
            <a:avLst/>
          </a:prstGeom>
          <a:noFill/>
          <a:ln w="38100" cap="flat" cmpd="sng">
            <a:solidFill>
              <a:srgbClr val="145DA0"/>
            </a:solidFill>
            <a:prstDash val="solid"/>
            <a:round/>
            <a:headEnd type="none" w="sm" len="sm"/>
            <a:tailEnd type="none" w="sm" len="sm"/>
          </a:ln>
        </p:spPr>
      </p:cxnSp>
      <p:sp>
        <p:nvSpPr>
          <p:cNvPr id="635" name="Google Shape;635;g27261005470_0_0"/>
          <p:cNvSpPr txBox="1"/>
          <p:nvPr/>
        </p:nvSpPr>
        <p:spPr>
          <a:xfrm>
            <a:off x="6243690" y="4413706"/>
            <a:ext cx="4516500" cy="28815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340" b="1" i="0" u="none" strike="noStrike" cap="none">
                <a:solidFill>
                  <a:srgbClr val="145DA0"/>
                </a:solidFill>
                <a:latin typeface="Cambria"/>
                <a:ea typeface="Cambria"/>
                <a:cs typeface="Cambria"/>
                <a:sym typeface="Cambria"/>
              </a:rPr>
              <a:t>No. </a:t>
            </a:r>
            <a:endParaRPr/>
          </a:p>
          <a:p>
            <a:pPr marL="0" marR="0" lvl="0" indent="0" algn="just" rtl="0">
              <a:lnSpc>
                <a:spcPct val="140000"/>
              </a:lnSpc>
              <a:spcBef>
                <a:spcPts val="0"/>
              </a:spcBef>
              <a:spcAft>
                <a:spcPts val="0"/>
              </a:spcAft>
              <a:buNone/>
            </a:pPr>
            <a:endParaRPr sz="2340" b="1" i="0" u="none" strike="noStrike" cap="none">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340" b="1" i="0" u="none" strike="noStrike" cap="none">
                <a:solidFill>
                  <a:srgbClr val="145DA0"/>
                </a:solidFill>
                <a:latin typeface="Cambria"/>
                <a:ea typeface="Cambria"/>
                <a:cs typeface="Cambria"/>
                <a:sym typeface="Cambria"/>
              </a:rPr>
              <a:t>In terms of the Depositories Act, 1996, the Register and Index of Beneficial Owners maintained by the Depository shall suffice. </a:t>
            </a:r>
            <a:endParaRPr/>
          </a:p>
        </p:txBody>
      </p:sp>
      <p:cxnSp>
        <p:nvCxnSpPr>
          <p:cNvPr id="636" name="Google Shape;636;g27261005470_0_0"/>
          <p:cNvCxnSpPr/>
          <p:nvPr/>
        </p:nvCxnSpPr>
        <p:spPr>
          <a:xfrm>
            <a:off x="11065031" y="4144611"/>
            <a:ext cx="0" cy="4410300"/>
          </a:xfrm>
          <a:prstGeom prst="straightConnector1">
            <a:avLst/>
          </a:prstGeom>
          <a:noFill/>
          <a:ln w="38100" cap="flat" cmpd="sng">
            <a:solidFill>
              <a:srgbClr val="145DA0"/>
            </a:solidFill>
            <a:prstDash val="solid"/>
            <a:round/>
            <a:headEnd type="none" w="sm" len="sm"/>
            <a:tailEnd type="none" w="sm" len="sm"/>
          </a:ln>
        </p:spPr>
      </p:cxnSp>
      <p:sp>
        <p:nvSpPr>
          <p:cNvPr id="637" name="Google Shape;637;g27261005470_0_0"/>
          <p:cNvSpPr/>
          <p:nvPr/>
        </p:nvSpPr>
        <p:spPr>
          <a:xfrm>
            <a:off x="14305606" y="280359"/>
            <a:ext cx="971530" cy="1496681"/>
          </a:xfrm>
          <a:custGeom>
            <a:avLst/>
            <a:gdLst/>
            <a:ahLst/>
            <a:cxnLst/>
            <a:rect l="l" t="t" r="r" b="b"/>
            <a:pathLst>
              <a:path w="971530" h="1496681" extrusionOk="0">
                <a:moveTo>
                  <a:pt x="0" y="0"/>
                </a:moveTo>
                <a:lnTo>
                  <a:pt x="971530" y="0"/>
                </a:lnTo>
                <a:lnTo>
                  <a:pt x="971530" y="1496682"/>
                </a:lnTo>
                <a:lnTo>
                  <a:pt x="0" y="1496682"/>
                </a:lnTo>
                <a:lnTo>
                  <a:pt x="0" y="0"/>
                </a:lnTo>
                <a:close/>
              </a:path>
            </a:pathLst>
          </a:custGeom>
          <a:blipFill rotWithShape="1">
            <a:blip r:embed="rId3">
              <a:alphaModFix/>
            </a:blip>
            <a:stretch>
              <a:fillRect/>
            </a:stretch>
          </a:blipFill>
          <a:ln>
            <a:noFill/>
          </a:ln>
        </p:spPr>
      </p:sp>
      <p:sp>
        <p:nvSpPr>
          <p:cNvPr id="638" name="Google Shape;638;g27261005470_0_0"/>
          <p:cNvSpPr txBox="1"/>
          <p:nvPr/>
        </p:nvSpPr>
        <p:spPr>
          <a:xfrm>
            <a:off x="3876547" y="607502"/>
            <a:ext cx="10429200" cy="674100"/>
          </a:xfrm>
          <a:prstGeom prst="rect">
            <a:avLst/>
          </a:prstGeom>
          <a:noFill/>
          <a:ln>
            <a:noFill/>
          </a:ln>
        </p:spPr>
        <p:txBody>
          <a:bodyPr spcFirstLastPara="1" wrap="square" lIns="0" tIns="0" rIns="0" bIns="0" anchor="t" anchorCtr="0">
            <a:spAutoFit/>
          </a:bodyPr>
          <a:lstStyle/>
          <a:p>
            <a:pPr marL="0" marR="0" lvl="0" indent="0" algn="l" rtl="0">
              <a:lnSpc>
                <a:spcPct val="139986"/>
              </a:lnSpc>
              <a:spcBef>
                <a:spcPts val="0"/>
              </a:spcBef>
              <a:spcAft>
                <a:spcPts val="0"/>
              </a:spcAft>
              <a:buNone/>
            </a:pPr>
            <a:r>
              <a:rPr lang="en-US" sz="4379" b="1" i="0" u="none" strike="noStrike" cap="none">
                <a:solidFill>
                  <a:srgbClr val="FDFDFD"/>
                </a:solidFill>
                <a:latin typeface="Open Sans ExtraBold"/>
                <a:ea typeface="Open Sans ExtraBold"/>
                <a:cs typeface="Open Sans ExtraBold"/>
                <a:sym typeface="Open Sans ExtraBold"/>
              </a:rPr>
              <a:t>Common FAQs on Dematerialisation</a:t>
            </a:r>
            <a:endParaRPr/>
          </a:p>
        </p:txBody>
      </p:sp>
      <p:sp>
        <p:nvSpPr>
          <p:cNvPr id="639" name="Google Shape;639;g27261005470_0_0"/>
          <p:cNvSpPr txBox="1"/>
          <p:nvPr/>
        </p:nvSpPr>
        <p:spPr>
          <a:xfrm>
            <a:off x="647078" y="4404181"/>
            <a:ext cx="5121600" cy="5084100"/>
          </a:xfrm>
          <a:prstGeom prst="rect">
            <a:avLst/>
          </a:prstGeom>
          <a:noFill/>
          <a:ln>
            <a:noFill/>
          </a:ln>
        </p:spPr>
        <p:txBody>
          <a:bodyPr spcFirstLastPara="1" wrap="square" lIns="0" tIns="0" rIns="0" bIns="0" anchor="t" anchorCtr="0">
            <a:spAutoFit/>
          </a:bodyPr>
          <a:lstStyle/>
          <a:p>
            <a:pPr marL="0" marR="0" lvl="0" indent="0" algn="just" rtl="0">
              <a:lnSpc>
                <a:spcPct val="139975"/>
              </a:lnSpc>
              <a:spcBef>
                <a:spcPts val="0"/>
              </a:spcBef>
              <a:spcAft>
                <a:spcPts val="0"/>
              </a:spcAft>
              <a:buNone/>
            </a:pPr>
            <a:r>
              <a:rPr lang="en-US" sz="2429" b="1" i="0" u="none" strike="noStrike" cap="none">
                <a:solidFill>
                  <a:srgbClr val="145DA0"/>
                </a:solidFill>
                <a:latin typeface="Cambria"/>
                <a:ea typeface="Cambria"/>
                <a:cs typeface="Cambria"/>
                <a:sym typeface="Cambria"/>
              </a:rPr>
              <a:t>The Present Amendment is applicable to Private Companies which are </a:t>
            </a:r>
            <a:r>
              <a:rPr lang="en-US" sz="2429" b="1" i="0" u="none" strike="noStrike" cap="none">
                <a:solidFill>
                  <a:srgbClr val="000000"/>
                </a:solidFill>
                <a:latin typeface="Cambria"/>
                <a:ea typeface="Cambria"/>
                <a:cs typeface="Cambria"/>
                <a:sym typeface="Cambria"/>
              </a:rPr>
              <a:t>NOT Small Companies. </a:t>
            </a:r>
            <a:endParaRPr/>
          </a:p>
          <a:p>
            <a:pPr marL="0" marR="0" lvl="0" indent="0" algn="just" rtl="0">
              <a:lnSpc>
                <a:spcPct val="139975"/>
              </a:lnSpc>
              <a:spcBef>
                <a:spcPts val="0"/>
              </a:spcBef>
              <a:spcAft>
                <a:spcPts val="0"/>
              </a:spcAft>
              <a:buNone/>
            </a:pPr>
            <a:endParaRPr sz="2429" b="1" i="0" u="none" strike="noStrike" cap="none">
              <a:solidFill>
                <a:srgbClr val="000000"/>
              </a:solidFill>
              <a:latin typeface="Cambria"/>
              <a:ea typeface="Cambria"/>
              <a:cs typeface="Cambria"/>
              <a:sym typeface="Cambria"/>
            </a:endParaRPr>
          </a:p>
          <a:p>
            <a:pPr marL="0" marR="0" lvl="0" indent="0" algn="just" rtl="0">
              <a:lnSpc>
                <a:spcPct val="139975"/>
              </a:lnSpc>
              <a:spcBef>
                <a:spcPts val="0"/>
              </a:spcBef>
              <a:spcAft>
                <a:spcPts val="0"/>
              </a:spcAft>
              <a:buNone/>
            </a:pPr>
            <a:r>
              <a:rPr lang="en-US" sz="2429" b="1" i="0" u="none" strike="noStrike" cap="none">
                <a:solidFill>
                  <a:srgbClr val="145DA0"/>
                </a:solidFill>
                <a:latin typeface="Cambria"/>
                <a:ea typeface="Cambria"/>
                <a:cs typeface="Cambria"/>
                <a:sym typeface="Cambria"/>
              </a:rPr>
              <a:t>Since Nidhi Companies are public companies, hence this amendment is not applicable to them. </a:t>
            </a:r>
            <a:endParaRPr/>
          </a:p>
          <a:p>
            <a:pPr marL="0" marR="0" lvl="0" indent="0" algn="just" rtl="0">
              <a:lnSpc>
                <a:spcPct val="139975"/>
              </a:lnSpc>
              <a:spcBef>
                <a:spcPts val="0"/>
              </a:spcBef>
              <a:spcAft>
                <a:spcPts val="0"/>
              </a:spcAft>
              <a:buNone/>
            </a:pPr>
            <a:endParaRPr sz="2429" b="1" i="0" u="none" strike="noStrike" cap="none">
              <a:solidFill>
                <a:srgbClr val="145DA0"/>
              </a:solidFill>
              <a:latin typeface="Cambria"/>
              <a:ea typeface="Cambria"/>
              <a:cs typeface="Cambria"/>
              <a:sym typeface="Cambria"/>
            </a:endParaRPr>
          </a:p>
          <a:p>
            <a:pPr marL="0" marR="0" lvl="0" indent="0" algn="just" rtl="0">
              <a:lnSpc>
                <a:spcPct val="139975"/>
              </a:lnSpc>
              <a:spcBef>
                <a:spcPts val="0"/>
              </a:spcBef>
              <a:spcAft>
                <a:spcPts val="0"/>
              </a:spcAft>
              <a:buNone/>
            </a:pPr>
            <a:r>
              <a:rPr lang="en-US" sz="2429" b="1" i="0" u="none" strike="noStrike" cap="none">
                <a:solidFill>
                  <a:srgbClr val="145DA0"/>
                </a:solidFill>
                <a:latin typeface="Cambria"/>
                <a:ea typeface="Cambria"/>
                <a:cs typeface="Cambria"/>
                <a:sym typeface="Cambria"/>
              </a:rPr>
              <a:t>Nidhi Companies are exempted from Rule 9A as well. </a:t>
            </a:r>
            <a:endParaRPr/>
          </a:p>
        </p:txBody>
      </p:sp>
      <p:sp>
        <p:nvSpPr>
          <p:cNvPr id="640" name="Google Shape;640;g27261005470_0_0"/>
          <p:cNvSpPr txBox="1"/>
          <p:nvPr/>
        </p:nvSpPr>
        <p:spPr>
          <a:xfrm>
            <a:off x="869618" y="2970484"/>
            <a:ext cx="4542000" cy="9195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89" b="1" i="0" u="none" strike="noStrike" cap="none">
                <a:solidFill>
                  <a:srgbClr val="145DA0"/>
                </a:solidFill>
                <a:latin typeface="Open Sans ExtraBold"/>
                <a:ea typeface="Open Sans ExtraBold"/>
                <a:cs typeface="Open Sans ExtraBold"/>
                <a:sym typeface="Open Sans ExtraBold"/>
              </a:rPr>
              <a:t>Is the Rule applicable to Nidhi Companies?</a:t>
            </a:r>
            <a:endParaRPr/>
          </a:p>
        </p:txBody>
      </p:sp>
      <p:sp>
        <p:nvSpPr>
          <p:cNvPr id="641" name="Google Shape;641;g27261005470_0_0"/>
          <p:cNvSpPr txBox="1"/>
          <p:nvPr/>
        </p:nvSpPr>
        <p:spPr>
          <a:xfrm>
            <a:off x="6082083" y="2964416"/>
            <a:ext cx="4839900" cy="1332600"/>
          </a:xfrm>
          <a:prstGeom prst="rect">
            <a:avLst/>
          </a:prstGeom>
          <a:noFill/>
          <a:ln>
            <a:noFill/>
          </a:ln>
        </p:spPr>
        <p:txBody>
          <a:bodyPr spcFirstLastPara="1" wrap="square" lIns="0" tIns="0" rIns="0" bIns="0" anchor="t" anchorCtr="0">
            <a:spAutoFit/>
          </a:bodyPr>
          <a:lstStyle/>
          <a:p>
            <a:pPr marL="0" marR="0" lvl="0" indent="0" algn="ctr" rtl="0">
              <a:lnSpc>
                <a:spcPct val="140035"/>
              </a:lnSpc>
              <a:spcBef>
                <a:spcPts val="0"/>
              </a:spcBef>
              <a:spcAft>
                <a:spcPts val="0"/>
              </a:spcAft>
              <a:buNone/>
            </a:pPr>
            <a:r>
              <a:rPr lang="en-US" sz="2278" b="1" i="0" u="none" strike="noStrike" cap="none">
                <a:solidFill>
                  <a:srgbClr val="145DA0"/>
                </a:solidFill>
                <a:latin typeface="Open Sans ExtraBold"/>
                <a:ea typeface="Open Sans ExtraBold"/>
                <a:cs typeface="Open Sans ExtraBold"/>
                <a:sym typeface="Open Sans ExtraBold"/>
              </a:rPr>
              <a:t>Whether Eligible Private Companies are required to maintain a Register?</a:t>
            </a:r>
            <a:endParaRPr/>
          </a:p>
        </p:txBody>
      </p:sp>
      <p:sp>
        <p:nvSpPr>
          <p:cNvPr id="642" name="Google Shape;642;g27261005470_0_0"/>
          <p:cNvSpPr txBox="1"/>
          <p:nvPr/>
        </p:nvSpPr>
        <p:spPr>
          <a:xfrm>
            <a:off x="11369831" y="4462393"/>
            <a:ext cx="6439500" cy="33858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340" b="1" i="0" u="none" strike="noStrike" cap="none">
                <a:solidFill>
                  <a:srgbClr val="145DA0"/>
                </a:solidFill>
                <a:latin typeface="Cambria"/>
                <a:ea typeface="Cambria"/>
                <a:cs typeface="Cambria"/>
                <a:sym typeface="Cambria"/>
              </a:rPr>
              <a:t>The provisions of the Present Amendment are applicable after 18 months from the closure of FY 22-23 i.e., </a:t>
            </a:r>
            <a:r>
              <a:rPr lang="en-US" sz="2340" b="1" i="0" u="none" strike="noStrike" cap="none">
                <a:solidFill>
                  <a:srgbClr val="000000"/>
                </a:solidFill>
                <a:latin typeface="Cambria"/>
                <a:ea typeface="Cambria"/>
                <a:cs typeface="Cambria"/>
                <a:sym typeface="Cambria"/>
              </a:rPr>
              <a:t>from October 01, 2024 </a:t>
            </a:r>
            <a:r>
              <a:rPr lang="en-US" sz="2340" b="1" i="0" u="none" strike="noStrike" cap="none">
                <a:solidFill>
                  <a:srgbClr val="145DA0"/>
                </a:solidFill>
                <a:latin typeface="Cambria"/>
                <a:ea typeface="Cambria"/>
                <a:cs typeface="Cambria"/>
                <a:sym typeface="Cambria"/>
              </a:rPr>
              <a:t>and therefore the companies will be required to file form PAS-6 for the half year beginning from October 2024 and therefore the first PAS-6 shall be filed for</a:t>
            </a:r>
            <a:r>
              <a:rPr lang="en-US" sz="2340" b="1" i="0" u="none" strike="noStrike" cap="none">
                <a:solidFill>
                  <a:srgbClr val="000000"/>
                </a:solidFill>
                <a:latin typeface="Cambria"/>
                <a:ea typeface="Cambria"/>
                <a:cs typeface="Cambria"/>
                <a:sym typeface="Cambria"/>
              </a:rPr>
              <a:t> half year ended March 2025. </a:t>
            </a:r>
            <a:endParaRPr/>
          </a:p>
        </p:txBody>
      </p:sp>
      <p:sp>
        <p:nvSpPr>
          <p:cNvPr id="643" name="Google Shape;643;g27261005470_0_0"/>
          <p:cNvSpPr txBox="1"/>
          <p:nvPr/>
        </p:nvSpPr>
        <p:spPr>
          <a:xfrm>
            <a:off x="11369831" y="2964416"/>
            <a:ext cx="6439500" cy="133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285" b="1" i="0" u="none" strike="noStrike" cap="none">
                <a:solidFill>
                  <a:srgbClr val="145DA0"/>
                </a:solidFill>
                <a:latin typeface="Open Sans ExtraBold"/>
                <a:ea typeface="Open Sans ExtraBold"/>
                <a:cs typeface="Open Sans ExtraBold"/>
                <a:sym typeface="Open Sans ExtraBold"/>
              </a:rPr>
              <a:t>Are the Eligibe Private Companies required to file E-Form PAS-6 for the half-year ended September, 2024?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Shape 647"/>
        <p:cNvGrpSpPr/>
        <p:nvPr/>
      </p:nvGrpSpPr>
      <p:grpSpPr>
        <a:xfrm>
          <a:off x="0" y="0"/>
          <a:ext cx="0" cy="0"/>
          <a:chOff x="0" y="0"/>
          <a:chExt cx="0" cy="0"/>
        </a:xfrm>
      </p:grpSpPr>
      <p:grpSp>
        <p:nvGrpSpPr>
          <p:cNvPr id="648" name="Google Shape;648;p29"/>
          <p:cNvGrpSpPr/>
          <p:nvPr/>
        </p:nvGrpSpPr>
        <p:grpSpPr>
          <a:xfrm>
            <a:off x="334919" y="1699545"/>
            <a:ext cx="17737779" cy="8326499"/>
            <a:chOff x="0" y="-38100"/>
            <a:chExt cx="4671678" cy="2192987"/>
          </a:xfrm>
        </p:grpSpPr>
        <p:sp>
          <p:nvSpPr>
            <p:cNvPr id="649" name="Google Shape;649;p29"/>
            <p:cNvSpPr/>
            <p:nvPr/>
          </p:nvSpPr>
          <p:spPr>
            <a:xfrm>
              <a:off x="0" y="0"/>
              <a:ext cx="4671678" cy="2154887"/>
            </a:xfrm>
            <a:custGeom>
              <a:avLst/>
              <a:gdLst/>
              <a:ahLst/>
              <a:cxnLst/>
              <a:rect l="l" t="t" r="r" b="b"/>
              <a:pathLst>
                <a:path w="4671678" h="2154887" extrusionOk="0">
                  <a:moveTo>
                    <a:pt x="7420" y="0"/>
                  </a:moveTo>
                  <a:lnTo>
                    <a:pt x="4664258" y="0"/>
                  </a:lnTo>
                  <a:cubicBezTo>
                    <a:pt x="4668357" y="0"/>
                    <a:pt x="4671678" y="3322"/>
                    <a:pt x="4671678" y="7420"/>
                  </a:cubicBezTo>
                  <a:lnTo>
                    <a:pt x="4671678" y="2147467"/>
                  </a:lnTo>
                  <a:cubicBezTo>
                    <a:pt x="4671678" y="2151565"/>
                    <a:pt x="4668357" y="2154887"/>
                    <a:pt x="4664258" y="2154887"/>
                  </a:cubicBezTo>
                  <a:lnTo>
                    <a:pt x="7420" y="2154887"/>
                  </a:lnTo>
                  <a:cubicBezTo>
                    <a:pt x="3322" y="2154887"/>
                    <a:pt x="0" y="2151565"/>
                    <a:pt x="0" y="2147467"/>
                  </a:cubicBezTo>
                  <a:lnTo>
                    <a:pt x="0" y="7420"/>
                  </a:lnTo>
                  <a:cubicBezTo>
                    <a:pt x="0" y="3322"/>
                    <a:pt x="3322" y="0"/>
                    <a:pt x="7420"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txBox="1"/>
            <p:nvPr/>
          </p:nvSpPr>
          <p:spPr>
            <a:xfrm>
              <a:off x="0" y="-38100"/>
              <a:ext cx="4671678" cy="219298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651" name="Google Shape;651;p29"/>
          <p:cNvCxnSpPr/>
          <p:nvPr/>
        </p:nvCxnSpPr>
        <p:spPr>
          <a:xfrm>
            <a:off x="5938890" y="4181637"/>
            <a:ext cx="0" cy="4410340"/>
          </a:xfrm>
          <a:prstGeom prst="straightConnector1">
            <a:avLst/>
          </a:prstGeom>
          <a:noFill/>
          <a:ln w="38100" cap="flat" cmpd="sng">
            <a:solidFill>
              <a:srgbClr val="145DA0"/>
            </a:solidFill>
            <a:prstDash val="solid"/>
            <a:round/>
            <a:headEnd type="none" w="sm" len="sm"/>
            <a:tailEnd type="none" w="sm" len="sm"/>
          </a:ln>
        </p:spPr>
      </p:cxnSp>
      <p:sp>
        <p:nvSpPr>
          <p:cNvPr id="652" name="Google Shape;652;p29"/>
          <p:cNvSpPr txBox="1"/>
          <p:nvPr/>
        </p:nvSpPr>
        <p:spPr>
          <a:xfrm>
            <a:off x="6225275" y="2070939"/>
            <a:ext cx="4839756" cy="2001341"/>
          </a:xfrm>
          <a:prstGeom prst="rect">
            <a:avLst/>
          </a:prstGeom>
          <a:noFill/>
          <a:ln>
            <a:noFill/>
          </a:ln>
        </p:spPr>
        <p:txBody>
          <a:bodyPr spcFirstLastPara="1" wrap="square" lIns="0" tIns="0" rIns="0" bIns="0" anchor="t" anchorCtr="0">
            <a:spAutoFit/>
          </a:bodyPr>
          <a:lstStyle/>
          <a:p>
            <a:pPr marL="0" marR="0" lvl="0" indent="0" algn="ctr" rtl="0">
              <a:lnSpc>
                <a:spcPct val="140035"/>
              </a:lnSpc>
              <a:spcBef>
                <a:spcPts val="0"/>
              </a:spcBef>
              <a:spcAft>
                <a:spcPts val="0"/>
              </a:spcAft>
              <a:buNone/>
            </a:pPr>
            <a:r>
              <a:rPr lang="en-US" sz="2278" b="1" i="0" u="none" strike="noStrike" cap="none" dirty="0">
                <a:solidFill>
                  <a:srgbClr val="145DA0"/>
                </a:solidFill>
                <a:latin typeface="Open Sans ExtraBold"/>
                <a:ea typeface="Open Sans ExtraBold"/>
                <a:cs typeface="Open Sans ExtraBold"/>
                <a:sym typeface="Open Sans ExtraBold"/>
              </a:rPr>
              <a:t>Whether Eligible Private Companies are required to amend their Articles of Association to include the </a:t>
            </a:r>
            <a:r>
              <a:rPr lang="en-US" sz="2278" b="1" i="0" u="none" strike="noStrike" cap="none" dirty="0" err="1">
                <a:solidFill>
                  <a:srgbClr val="145DA0"/>
                </a:solidFill>
                <a:latin typeface="Open Sans ExtraBold"/>
                <a:ea typeface="Open Sans ExtraBold"/>
                <a:cs typeface="Open Sans ExtraBold"/>
                <a:sym typeface="Open Sans ExtraBold"/>
              </a:rPr>
              <a:t>Demat</a:t>
            </a:r>
            <a:r>
              <a:rPr lang="en-US" sz="2278" b="1" i="0" u="none" strike="noStrike" cap="none" dirty="0">
                <a:solidFill>
                  <a:srgbClr val="145DA0"/>
                </a:solidFill>
                <a:latin typeface="Open Sans ExtraBold"/>
                <a:ea typeface="Open Sans ExtraBold"/>
                <a:cs typeface="Open Sans ExtraBold"/>
                <a:sym typeface="Open Sans ExtraBold"/>
              </a:rPr>
              <a:t> clause?</a:t>
            </a:r>
            <a:endParaRPr dirty="0"/>
          </a:p>
        </p:txBody>
      </p:sp>
      <p:cxnSp>
        <p:nvCxnSpPr>
          <p:cNvPr id="653" name="Google Shape;653;p29"/>
          <p:cNvCxnSpPr/>
          <p:nvPr/>
        </p:nvCxnSpPr>
        <p:spPr>
          <a:xfrm>
            <a:off x="11065031" y="4144611"/>
            <a:ext cx="0" cy="4410340"/>
          </a:xfrm>
          <a:prstGeom prst="straightConnector1">
            <a:avLst/>
          </a:prstGeom>
          <a:noFill/>
          <a:ln w="38100" cap="flat" cmpd="sng">
            <a:solidFill>
              <a:srgbClr val="145DA0"/>
            </a:solidFill>
            <a:prstDash val="solid"/>
            <a:round/>
            <a:headEnd type="none" w="sm" len="sm"/>
            <a:tailEnd type="none" w="sm" len="sm"/>
          </a:ln>
        </p:spPr>
      </p:cxnSp>
      <p:sp>
        <p:nvSpPr>
          <p:cNvPr id="654" name="Google Shape;654;p29"/>
          <p:cNvSpPr/>
          <p:nvPr/>
        </p:nvSpPr>
        <p:spPr>
          <a:xfrm>
            <a:off x="14305606" y="233704"/>
            <a:ext cx="1032100" cy="1589992"/>
          </a:xfrm>
          <a:custGeom>
            <a:avLst/>
            <a:gdLst/>
            <a:ahLst/>
            <a:cxnLst/>
            <a:rect l="l" t="t" r="r" b="b"/>
            <a:pathLst>
              <a:path w="1032100" h="1589992" extrusionOk="0">
                <a:moveTo>
                  <a:pt x="0" y="0"/>
                </a:moveTo>
                <a:lnTo>
                  <a:pt x="1032100" y="0"/>
                </a:lnTo>
                <a:lnTo>
                  <a:pt x="1032100" y="1589992"/>
                </a:lnTo>
                <a:lnTo>
                  <a:pt x="0" y="1589992"/>
                </a:lnTo>
                <a:lnTo>
                  <a:pt x="0" y="0"/>
                </a:lnTo>
                <a:close/>
              </a:path>
            </a:pathLst>
          </a:custGeom>
          <a:blipFill rotWithShape="1">
            <a:blip r:embed="rId3">
              <a:alphaModFix/>
            </a:blip>
            <a:stretch>
              <a:fillRect/>
            </a:stretch>
          </a:blipFill>
          <a:ln>
            <a:noFill/>
          </a:ln>
        </p:spPr>
      </p:sp>
      <p:sp>
        <p:nvSpPr>
          <p:cNvPr id="655" name="Google Shape;655;p29"/>
          <p:cNvSpPr txBox="1"/>
          <p:nvPr/>
        </p:nvSpPr>
        <p:spPr>
          <a:xfrm>
            <a:off x="3876547" y="607502"/>
            <a:ext cx="10429058" cy="753830"/>
          </a:xfrm>
          <a:prstGeom prst="rect">
            <a:avLst/>
          </a:prstGeom>
          <a:noFill/>
          <a:ln>
            <a:noFill/>
          </a:ln>
        </p:spPr>
        <p:txBody>
          <a:bodyPr spcFirstLastPara="1" wrap="square" lIns="0" tIns="0" rIns="0" bIns="0" anchor="t" anchorCtr="0">
            <a:spAutoFit/>
          </a:bodyPr>
          <a:lstStyle/>
          <a:p>
            <a:pPr marL="0" marR="0" lvl="0" indent="0" algn="l" rtl="0">
              <a:lnSpc>
                <a:spcPct val="139986"/>
              </a:lnSpc>
              <a:spcBef>
                <a:spcPts val="0"/>
              </a:spcBef>
              <a:spcAft>
                <a:spcPts val="0"/>
              </a:spcAft>
              <a:buNone/>
            </a:pPr>
            <a:r>
              <a:rPr lang="en-US" sz="4379" b="1" i="0" u="none" strike="noStrike" cap="none">
                <a:solidFill>
                  <a:srgbClr val="FDFDFD"/>
                </a:solidFill>
                <a:latin typeface="Open Sans ExtraBold"/>
                <a:ea typeface="Open Sans ExtraBold"/>
                <a:cs typeface="Open Sans ExtraBold"/>
                <a:sym typeface="Open Sans ExtraBold"/>
              </a:rPr>
              <a:t>Common FAQs on Dematerialisation</a:t>
            </a:r>
            <a:endParaRPr/>
          </a:p>
        </p:txBody>
      </p:sp>
      <p:sp>
        <p:nvSpPr>
          <p:cNvPr id="656" name="Google Shape;656;p29"/>
          <p:cNvSpPr txBox="1"/>
          <p:nvPr/>
        </p:nvSpPr>
        <p:spPr>
          <a:xfrm>
            <a:off x="535140" y="4819366"/>
            <a:ext cx="5260558" cy="3060829"/>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4" b="1" i="0" u="none" strike="noStrike" cap="none" dirty="0">
                <a:solidFill>
                  <a:srgbClr val="145DA0"/>
                </a:solidFill>
                <a:latin typeface="Cambria"/>
                <a:ea typeface="Cambria"/>
                <a:cs typeface="Cambria"/>
                <a:sym typeface="Cambria"/>
              </a:rPr>
              <a:t>Private Companies are required to ensure compliance </a:t>
            </a:r>
            <a:r>
              <a:rPr lang="en-US" sz="2494" b="1" i="0" u="none" strike="noStrike" cap="none" dirty="0">
                <a:solidFill>
                  <a:srgbClr val="000000"/>
                </a:solidFill>
                <a:latin typeface="Cambria"/>
                <a:ea typeface="Cambria"/>
                <a:cs typeface="Cambria"/>
                <a:sym typeface="Cambria"/>
              </a:rPr>
              <a:t>by September 30, 2024. </a:t>
            </a:r>
            <a:endParaRPr dirty="0"/>
          </a:p>
          <a:p>
            <a:pPr marL="0" marR="0" lvl="0" indent="0" algn="just" rtl="0">
              <a:lnSpc>
                <a:spcPct val="140016"/>
              </a:lnSpc>
              <a:spcBef>
                <a:spcPts val="0"/>
              </a:spcBef>
              <a:spcAft>
                <a:spcPts val="0"/>
              </a:spcAft>
              <a:buNone/>
            </a:pPr>
            <a:endParaRPr sz="2494" b="1" i="0" u="none" strike="noStrike" cap="none" dirty="0">
              <a:solidFill>
                <a:srgbClr val="000000"/>
              </a:solidFill>
              <a:latin typeface="Cambria"/>
              <a:ea typeface="Cambria"/>
              <a:cs typeface="Cambria"/>
              <a:sym typeface="Cambria"/>
            </a:endParaRPr>
          </a:p>
          <a:p>
            <a:pPr marL="0" marR="0" lvl="0" indent="0" algn="just" rtl="0">
              <a:lnSpc>
                <a:spcPct val="140016"/>
              </a:lnSpc>
              <a:spcBef>
                <a:spcPts val="0"/>
              </a:spcBef>
              <a:spcAft>
                <a:spcPts val="0"/>
              </a:spcAft>
              <a:buNone/>
            </a:pPr>
            <a:r>
              <a:rPr lang="en-US" sz="2494" b="1" i="0" u="none" strike="noStrike" cap="none" dirty="0">
                <a:solidFill>
                  <a:srgbClr val="145DA0"/>
                </a:solidFill>
                <a:latin typeface="Cambria"/>
                <a:ea typeface="Cambria"/>
                <a:cs typeface="Cambria"/>
                <a:sym typeface="Cambria"/>
              </a:rPr>
              <a:t>Prior to that, Companies may issue/transfer shares without dematerialization. </a:t>
            </a:r>
            <a:endParaRPr dirty="0"/>
          </a:p>
        </p:txBody>
      </p:sp>
      <p:sp>
        <p:nvSpPr>
          <p:cNvPr id="657" name="Google Shape;657;p29"/>
          <p:cNvSpPr txBox="1"/>
          <p:nvPr/>
        </p:nvSpPr>
        <p:spPr>
          <a:xfrm>
            <a:off x="1028700" y="2591962"/>
            <a:ext cx="4541932" cy="1589675"/>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2289" b="1" i="0" u="none" strike="noStrike" cap="none">
                <a:solidFill>
                  <a:srgbClr val="145DA0"/>
                </a:solidFill>
                <a:latin typeface="Open Sans ExtraBold"/>
                <a:ea typeface="Open Sans ExtraBold"/>
                <a:cs typeface="Open Sans ExtraBold"/>
                <a:sym typeface="Open Sans ExtraBold"/>
              </a:rPr>
              <a:t>Whether the Company can issue/transfer shares without dematerializing before September 30, 2024? </a:t>
            </a:r>
            <a:endParaRPr/>
          </a:p>
        </p:txBody>
      </p:sp>
      <p:sp>
        <p:nvSpPr>
          <p:cNvPr id="658" name="Google Shape;658;p29"/>
          <p:cNvSpPr txBox="1"/>
          <p:nvPr/>
        </p:nvSpPr>
        <p:spPr>
          <a:xfrm>
            <a:off x="6225275" y="4550685"/>
            <a:ext cx="4516541" cy="36743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340" b="1" i="0" u="none" strike="noStrike" cap="none" dirty="0">
                <a:solidFill>
                  <a:srgbClr val="145DA0"/>
                </a:solidFill>
                <a:latin typeface="Cambria"/>
                <a:ea typeface="Cambria"/>
                <a:cs typeface="Cambria"/>
                <a:sym typeface="Cambria"/>
              </a:rPr>
              <a:t>Yes. </a:t>
            </a:r>
            <a:endParaRPr dirty="0"/>
          </a:p>
          <a:p>
            <a:pPr marL="0" marR="0" lvl="0" indent="0" algn="just" rtl="0">
              <a:lnSpc>
                <a:spcPct val="140000"/>
              </a:lnSpc>
              <a:spcBef>
                <a:spcPts val="0"/>
              </a:spcBef>
              <a:spcAft>
                <a:spcPts val="0"/>
              </a:spcAft>
              <a:buNone/>
            </a:pPr>
            <a:endParaRPr sz="2340" b="1" i="0" u="none" strike="noStrike" cap="none" dirty="0">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340" b="1" i="0" u="none" strike="noStrike" cap="none" dirty="0">
                <a:solidFill>
                  <a:srgbClr val="145DA0"/>
                </a:solidFill>
                <a:latin typeface="Cambria"/>
                <a:ea typeface="Cambria"/>
                <a:cs typeface="Cambria"/>
                <a:sym typeface="Cambria"/>
              </a:rPr>
              <a:t>Private Companies are required to </a:t>
            </a:r>
            <a:r>
              <a:rPr lang="en-US" sz="2340" b="1" i="0" u="none" strike="noStrike" cap="none" dirty="0">
                <a:solidFill>
                  <a:srgbClr val="000000"/>
                </a:solidFill>
                <a:latin typeface="Cambria"/>
                <a:ea typeface="Cambria"/>
                <a:cs typeface="Cambria"/>
                <a:sym typeface="Cambria"/>
              </a:rPr>
              <a:t>amend their Articles</a:t>
            </a:r>
            <a:r>
              <a:rPr lang="en-US" sz="2340" b="1" i="0" u="none" strike="noStrike" cap="none" dirty="0">
                <a:solidFill>
                  <a:srgbClr val="145DA0"/>
                </a:solidFill>
                <a:latin typeface="Cambria"/>
                <a:ea typeface="Cambria"/>
                <a:cs typeface="Cambria"/>
                <a:sym typeface="Cambria"/>
              </a:rPr>
              <a:t> to include the dematerialization clause. </a:t>
            </a:r>
            <a:endParaRPr dirty="0"/>
          </a:p>
          <a:p>
            <a:pPr marL="0" marR="0" lvl="0" indent="0" algn="just" rtl="0">
              <a:lnSpc>
                <a:spcPct val="140000"/>
              </a:lnSpc>
              <a:spcBef>
                <a:spcPts val="0"/>
              </a:spcBef>
              <a:spcAft>
                <a:spcPts val="0"/>
              </a:spcAft>
              <a:buNone/>
            </a:pPr>
            <a:endParaRPr sz="2340" b="1" i="0" u="none" strike="noStrike" cap="none" dirty="0">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340" b="1" i="0" u="none" strike="noStrike" cap="none" dirty="0">
                <a:solidFill>
                  <a:srgbClr val="145DA0"/>
                </a:solidFill>
                <a:latin typeface="Cambria"/>
                <a:ea typeface="Cambria"/>
                <a:cs typeface="Cambria"/>
                <a:sym typeface="Cambria"/>
              </a:rPr>
              <a:t>The amendment should be completed </a:t>
            </a:r>
            <a:r>
              <a:rPr lang="en-US" sz="2340" b="1" i="0" u="none" strike="noStrike" cap="none" dirty="0">
                <a:solidFill>
                  <a:srgbClr val="000000"/>
                </a:solidFill>
                <a:latin typeface="Cambria"/>
                <a:ea typeface="Cambria"/>
                <a:cs typeface="Cambria"/>
                <a:sym typeface="Cambria"/>
              </a:rPr>
              <a:t>before proceeding for seeking ISIN </a:t>
            </a:r>
            <a:r>
              <a:rPr lang="en-US" sz="2340" b="1" i="0" u="none" strike="noStrike" cap="none" dirty="0">
                <a:solidFill>
                  <a:srgbClr val="145DA0"/>
                </a:solidFill>
                <a:latin typeface="Cambria"/>
                <a:ea typeface="Cambria"/>
                <a:cs typeface="Cambria"/>
                <a:sym typeface="Cambria"/>
              </a:rPr>
              <a:t>from the Depository. </a:t>
            </a:r>
            <a:endParaRPr dirty="0"/>
          </a:p>
        </p:txBody>
      </p:sp>
      <p:sp>
        <p:nvSpPr>
          <p:cNvPr id="659" name="Google Shape;659;p29"/>
          <p:cNvSpPr txBox="1"/>
          <p:nvPr/>
        </p:nvSpPr>
        <p:spPr>
          <a:xfrm>
            <a:off x="11369831" y="4462393"/>
            <a:ext cx="6439404" cy="490308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1" i="0" u="none" strike="noStrike" cap="none" dirty="0">
                <a:solidFill>
                  <a:srgbClr val="145DA0"/>
                </a:solidFill>
                <a:latin typeface="Cambria"/>
                <a:ea typeface="Cambria"/>
                <a:cs typeface="Cambria"/>
                <a:sym typeface="Cambria"/>
              </a:rPr>
              <a:t>The foreign investors are required to open </a:t>
            </a:r>
            <a:r>
              <a:rPr lang="en-US" sz="2000" b="1" i="0" u="none" strike="noStrike" cap="none" dirty="0" err="1">
                <a:solidFill>
                  <a:srgbClr val="145DA0"/>
                </a:solidFill>
                <a:latin typeface="Cambria"/>
                <a:ea typeface="Cambria"/>
                <a:cs typeface="Cambria"/>
                <a:sym typeface="Cambria"/>
              </a:rPr>
              <a:t>Demat</a:t>
            </a:r>
            <a:r>
              <a:rPr lang="en-US" sz="2000" b="1" i="0" u="none" strike="noStrike" cap="none" dirty="0">
                <a:solidFill>
                  <a:srgbClr val="145DA0"/>
                </a:solidFill>
                <a:latin typeface="Cambria"/>
                <a:ea typeface="Cambria"/>
                <a:cs typeface="Cambria"/>
                <a:sym typeface="Cambria"/>
              </a:rPr>
              <a:t> accounts with Indian Depositories. </a:t>
            </a:r>
            <a:endParaRPr sz="2000" dirty="0"/>
          </a:p>
          <a:p>
            <a:pPr marL="0" marR="0" lvl="0" indent="0" algn="just" rtl="0">
              <a:lnSpc>
                <a:spcPct val="140000"/>
              </a:lnSpc>
              <a:spcBef>
                <a:spcPts val="0"/>
              </a:spcBef>
              <a:spcAft>
                <a:spcPts val="0"/>
              </a:spcAft>
              <a:buNone/>
            </a:pPr>
            <a:r>
              <a:rPr lang="en-US" sz="2000" b="1" i="0" u="none" strike="noStrike" cap="none" dirty="0">
                <a:solidFill>
                  <a:srgbClr val="145DA0"/>
                </a:solidFill>
                <a:latin typeface="Cambria"/>
                <a:ea typeface="Cambria"/>
                <a:cs typeface="Cambria"/>
                <a:sym typeface="Cambria"/>
              </a:rPr>
              <a:t>In this regard, the following documentation is required to be carried out: </a:t>
            </a:r>
            <a:endParaRPr sz="2000" dirty="0"/>
          </a:p>
          <a:p>
            <a:pPr marL="0" marR="0" lvl="0" indent="0" algn="just" rtl="0">
              <a:lnSpc>
                <a:spcPct val="140000"/>
              </a:lnSpc>
              <a:spcBef>
                <a:spcPts val="0"/>
              </a:spcBef>
              <a:spcAft>
                <a:spcPts val="0"/>
              </a:spcAft>
              <a:buNone/>
            </a:pPr>
            <a:endParaRPr sz="2000" b="1" i="0" u="none" strike="noStrike" cap="none" dirty="0">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000" b="1" i="0" u="none" strike="noStrike" cap="none" dirty="0">
                <a:solidFill>
                  <a:srgbClr val="145DA0"/>
                </a:solidFill>
                <a:latin typeface="Cambria"/>
                <a:ea typeface="Cambria"/>
                <a:cs typeface="Cambria"/>
                <a:sym typeface="Cambria"/>
              </a:rPr>
              <a:t>A. Securing a Permanent Account Number (PAN)</a:t>
            </a:r>
            <a:endParaRPr sz="2000" dirty="0"/>
          </a:p>
          <a:p>
            <a:pPr marL="0" marR="0" lvl="0" indent="0" algn="just" rtl="0">
              <a:lnSpc>
                <a:spcPct val="140000"/>
              </a:lnSpc>
              <a:spcBef>
                <a:spcPts val="0"/>
              </a:spcBef>
              <a:spcAft>
                <a:spcPts val="0"/>
              </a:spcAft>
              <a:buNone/>
            </a:pPr>
            <a:endParaRPr sz="2000" b="1" i="0" u="none" strike="noStrike" cap="none" dirty="0">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000" b="1" i="0" u="none" strike="noStrike" cap="none" dirty="0">
                <a:solidFill>
                  <a:srgbClr val="145DA0"/>
                </a:solidFill>
                <a:latin typeface="Cambria"/>
                <a:ea typeface="Cambria"/>
                <a:cs typeface="Cambria"/>
                <a:sym typeface="Cambria"/>
              </a:rPr>
              <a:t>B. Complying with Know-Your-Customer (KYC) norms. </a:t>
            </a:r>
            <a:endParaRPr sz="2000" dirty="0"/>
          </a:p>
          <a:p>
            <a:pPr marL="0" marR="0" lvl="0" indent="0" algn="just" rtl="0">
              <a:lnSpc>
                <a:spcPct val="140000"/>
              </a:lnSpc>
              <a:spcBef>
                <a:spcPts val="0"/>
              </a:spcBef>
              <a:spcAft>
                <a:spcPts val="0"/>
              </a:spcAft>
              <a:buNone/>
            </a:pPr>
            <a:endParaRPr sz="2000" b="1" i="0" u="none" strike="noStrike" cap="none" dirty="0">
              <a:solidFill>
                <a:srgbClr val="145DA0"/>
              </a:solidFill>
              <a:latin typeface="Cambria"/>
              <a:ea typeface="Cambria"/>
              <a:cs typeface="Cambria"/>
              <a:sym typeface="Cambria"/>
            </a:endParaRPr>
          </a:p>
          <a:p>
            <a:pPr marL="0" marR="0" lvl="0" indent="0" algn="just" rtl="0">
              <a:lnSpc>
                <a:spcPct val="140000"/>
              </a:lnSpc>
              <a:spcBef>
                <a:spcPts val="0"/>
              </a:spcBef>
              <a:spcAft>
                <a:spcPts val="0"/>
              </a:spcAft>
              <a:buNone/>
            </a:pPr>
            <a:r>
              <a:rPr lang="en-US" sz="2000" b="1" i="0" u="none" strike="noStrike" cap="none" dirty="0">
                <a:solidFill>
                  <a:srgbClr val="145DA0"/>
                </a:solidFill>
                <a:latin typeface="Cambria"/>
                <a:ea typeface="Cambria"/>
                <a:cs typeface="Cambria"/>
                <a:sym typeface="Cambria"/>
              </a:rPr>
              <a:t>C. Authenticating Documents. </a:t>
            </a:r>
            <a:endParaRPr sz="2000" dirty="0"/>
          </a:p>
          <a:p>
            <a:pPr marL="0" marR="0" lvl="0" indent="0" algn="just" rtl="0">
              <a:lnSpc>
                <a:spcPct val="140000"/>
              </a:lnSpc>
              <a:spcBef>
                <a:spcPts val="0"/>
              </a:spcBef>
              <a:spcAft>
                <a:spcPts val="0"/>
              </a:spcAft>
              <a:buNone/>
            </a:pPr>
            <a:endParaRPr sz="2340" b="1" i="0" u="none" strike="noStrike" cap="none" dirty="0">
              <a:solidFill>
                <a:srgbClr val="145DA0"/>
              </a:solidFill>
              <a:latin typeface="Cambria"/>
              <a:ea typeface="Cambria"/>
              <a:cs typeface="Cambria"/>
              <a:sym typeface="Cambria"/>
            </a:endParaRPr>
          </a:p>
        </p:txBody>
      </p:sp>
      <p:sp>
        <p:nvSpPr>
          <p:cNvPr id="660" name="Google Shape;660;p29"/>
          <p:cNvSpPr txBox="1"/>
          <p:nvPr/>
        </p:nvSpPr>
        <p:spPr>
          <a:xfrm>
            <a:off x="11369831" y="2964416"/>
            <a:ext cx="6439404" cy="7801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285" b="1" i="0" u="none" strike="noStrike" cap="none">
                <a:solidFill>
                  <a:srgbClr val="145DA0"/>
                </a:solidFill>
                <a:latin typeface="Open Sans ExtraBold"/>
                <a:ea typeface="Open Sans ExtraBold"/>
                <a:cs typeface="Open Sans ExtraBold"/>
                <a:sym typeface="Open Sans ExtraBold"/>
              </a:rPr>
              <a:t>What compliances are required to be undertaken by a Foreign Investor?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664"/>
        <p:cNvGrpSpPr/>
        <p:nvPr/>
      </p:nvGrpSpPr>
      <p:grpSpPr>
        <a:xfrm>
          <a:off x="0" y="0"/>
          <a:ext cx="0" cy="0"/>
          <a:chOff x="0" y="0"/>
          <a:chExt cx="0" cy="0"/>
        </a:xfrm>
      </p:grpSpPr>
      <p:grpSp>
        <p:nvGrpSpPr>
          <p:cNvPr id="665" name="Google Shape;665;p30"/>
          <p:cNvGrpSpPr/>
          <p:nvPr/>
        </p:nvGrpSpPr>
        <p:grpSpPr>
          <a:xfrm>
            <a:off x="14920492" y="-144661"/>
            <a:ext cx="3367508" cy="10431661"/>
            <a:chOff x="0" y="-38100"/>
            <a:chExt cx="886916" cy="2747433"/>
          </a:xfrm>
        </p:grpSpPr>
        <p:sp>
          <p:nvSpPr>
            <p:cNvPr id="666" name="Google Shape;666;p30"/>
            <p:cNvSpPr/>
            <p:nvPr/>
          </p:nvSpPr>
          <p:spPr>
            <a:xfrm>
              <a:off x="0" y="0"/>
              <a:ext cx="886916" cy="2709333"/>
            </a:xfrm>
            <a:custGeom>
              <a:avLst/>
              <a:gdLst/>
              <a:ahLst/>
              <a:cxnLst/>
              <a:rect l="l" t="t" r="r" b="b"/>
              <a:pathLst>
                <a:path w="886916" h="2709333" extrusionOk="0">
                  <a:moveTo>
                    <a:pt x="0" y="0"/>
                  </a:moveTo>
                  <a:lnTo>
                    <a:pt x="886916" y="0"/>
                  </a:lnTo>
                  <a:lnTo>
                    <a:pt x="886916" y="2709333"/>
                  </a:lnTo>
                  <a:lnTo>
                    <a:pt x="0" y="2709333"/>
                  </a:lnTo>
                  <a:close/>
                </a:path>
              </a:pathLst>
            </a:custGeom>
            <a:solidFill>
              <a:srgbClr val="051D40"/>
            </a:solidFill>
            <a:ln>
              <a:noFill/>
            </a:ln>
          </p:spPr>
        </p:sp>
        <p:sp>
          <p:nvSpPr>
            <p:cNvPr id="667" name="Google Shape;667;p30"/>
            <p:cNvSpPr txBox="1"/>
            <p:nvPr/>
          </p:nvSpPr>
          <p:spPr>
            <a:xfrm>
              <a:off x="0" y="-38100"/>
              <a:ext cx="886916"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8" name="Google Shape;668;p30"/>
          <p:cNvGrpSpPr/>
          <p:nvPr/>
        </p:nvGrpSpPr>
        <p:grpSpPr>
          <a:xfrm>
            <a:off x="-1595820" y="-1782102"/>
            <a:ext cx="3564204" cy="3564204"/>
            <a:chOff x="0" y="0"/>
            <a:chExt cx="812800" cy="812800"/>
          </a:xfrm>
        </p:grpSpPr>
        <p:sp>
          <p:nvSpPr>
            <p:cNvPr id="669" name="Google Shape;669;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1" name="Google Shape;671;p30"/>
          <p:cNvGrpSpPr/>
          <p:nvPr/>
        </p:nvGrpSpPr>
        <p:grpSpPr>
          <a:xfrm>
            <a:off x="14700679" y="7074186"/>
            <a:ext cx="5946973" cy="5946973"/>
            <a:chOff x="0" y="0"/>
            <a:chExt cx="812800" cy="812800"/>
          </a:xfrm>
        </p:grpSpPr>
        <p:sp>
          <p:nvSpPr>
            <p:cNvPr id="672" name="Google Shape;672;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4" name="Google Shape;674;p30"/>
          <p:cNvGrpSpPr/>
          <p:nvPr/>
        </p:nvGrpSpPr>
        <p:grpSpPr>
          <a:xfrm>
            <a:off x="626560" y="1637441"/>
            <a:ext cx="14074119" cy="7017004"/>
            <a:chOff x="0" y="-38100"/>
            <a:chExt cx="3706764" cy="1848100"/>
          </a:xfrm>
        </p:grpSpPr>
        <p:sp>
          <p:nvSpPr>
            <p:cNvPr id="675" name="Google Shape;675;p30"/>
            <p:cNvSpPr/>
            <p:nvPr/>
          </p:nvSpPr>
          <p:spPr>
            <a:xfrm>
              <a:off x="0" y="0"/>
              <a:ext cx="3706764" cy="1810000"/>
            </a:xfrm>
            <a:custGeom>
              <a:avLst/>
              <a:gdLst/>
              <a:ahLst/>
              <a:cxnLst/>
              <a:rect l="l" t="t" r="r" b="b"/>
              <a:pathLst>
                <a:path w="3706764" h="1810000" extrusionOk="0">
                  <a:moveTo>
                    <a:pt x="7701" y="0"/>
                  </a:moveTo>
                  <a:lnTo>
                    <a:pt x="3699063" y="0"/>
                  </a:lnTo>
                  <a:cubicBezTo>
                    <a:pt x="3701105" y="0"/>
                    <a:pt x="3703064" y="811"/>
                    <a:pt x="3704508" y="2256"/>
                  </a:cubicBezTo>
                  <a:cubicBezTo>
                    <a:pt x="3705952" y="3700"/>
                    <a:pt x="3706764" y="5659"/>
                    <a:pt x="3706764" y="7701"/>
                  </a:cubicBezTo>
                  <a:lnTo>
                    <a:pt x="3706764" y="1802299"/>
                  </a:lnTo>
                  <a:cubicBezTo>
                    <a:pt x="3706764" y="1804341"/>
                    <a:pt x="3705952" y="1806300"/>
                    <a:pt x="3704508" y="1807744"/>
                  </a:cubicBezTo>
                  <a:cubicBezTo>
                    <a:pt x="3703064" y="1809189"/>
                    <a:pt x="3701105" y="1810000"/>
                    <a:pt x="3699063" y="1810000"/>
                  </a:cubicBezTo>
                  <a:lnTo>
                    <a:pt x="7701" y="1810000"/>
                  </a:lnTo>
                  <a:cubicBezTo>
                    <a:pt x="5659" y="1810000"/>
                    <a:pt x="3700" y="1809189"/>
                    <a:pt x="2256" y="1807744"/>
                  </a:cubicBezTo>
                  <a:cubicBezTo>
                    <a:pt x="811" y="1806300"/>
                    <a:pt x="0" y="1804341"/>
                    <a:pt x="0" y="1802299"/>
                  </a:cubicBezTo>
                  <a:lnTo>
                    <a:pt x="0" y="7701"/>
                  </a:lnTo>
                  <a:cubicBezTo>
                    <a:pt x="0" y="5659"/>
                    <a:pt x="811" y="3700"/>
                    <a:pt x="2256" y="2256"/>
                  </a:cubicBezTo>
                  <a:cubicBezTo>
                    <a:pt x="3700" y="811"/>
                    <a:pt x="5659" y="0"/>
                    <a:pt x="7701"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txBox="1"/>
            <p:nvPr/>
          </p:nvSpPr>
          <p:spPr>
            <a:xfrm>
              <a:off x="0" y="-38100"/>
              <a:ext cx="3706764" cy="1848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77" name="Google Shape;677;p30"/>
          <p:cNvSpPr txBox="1"/>
          <p:nvPr/>
        </p:nvSpPr>
        <p:spPr>
          <a:xfrm>
            <a:off x="1537031" y="2519483"/>
            <a:ext cx="12635953" cy="5190883"/>
          </a:xfrm>
          <a:prstGeom prst="rect">
            <a:avLst/>
          </a:prstGeom>
          <a:noFill/>
          <a:ln>
            <a:noFill/>
          </a:ln>
        </p:spPr>
        <p:txBody>
          <a:bodyPr spcFirstLastPara="1" wrap="square" lIns="0" tIns="0" rIns="0" bIns="0" anchor="t" anchorCtr="0">
            <a:spAutoFit/>
          </a:bodyPr>
          <a:lstStyle/>
          <a:p>
            <a:pPr marL="0" marR="0" lvl="0" indent="0" algn="ctr" rtl="0">
              <a:lnSpc>
                <a:spcPct val="139992"/>
              </a:lnSpc>
              <a:spcBef>
                <a:spcPts val="0"/>
              </a:spcBef>
              <a:spcAft>
                <a:spcPts val="0"/>
              </a:spcAft>
              <a:buNone/>
            </a:pPr>
            <a:r>
              <a:rPr lang="en-US" sz="2713" b="1" i="0" u="none" strike="noStrike" cap="none">
                <a:solidFill>
                  <a:srgbClr val="FDFDFD"/>
                </a:solidFill>
                <a:latin typeface="Cambria"/>
                <a:ea typeface="Cambria"/>
                <a:cs typeface="Cambria"/>
                <a:sym typeface="Cambria"/>
              </a:rPr>
              <a:t>1) Removal of Section 8 Companies from ensuring compliance with the Amendment.</a:t>
            </a:r>
            <a:endParaRPr/>
          </a:p>
          <a:p>
            <a:pPr marL="0" marR="0" lvl="0" indent="0" algn="ctr" rtl="0">
              <a:lnSpc>
                <a:spcPct val="139992"/>
              </a:lnSpc>
              <a:spcBef>
                <a:spcPts val="0"/>
              </a:spcBef>
              <a:spcAft>
                <a:spcPts val="0"/>
              </a:spcAft>
              <a:buNone/>
            </a:pPr>
            <a:endParaRPr sz="2713" b="1" i="0" u="none" strike="noStrike" cap="none">
              <a:solidFill>
                <a:srgbClr val="FDFDFD"/>
              </a:solidFill>
              <a:latin typeface="Cambria"/>
              <a:ea typeface="Cambria"/>
              <a:cs typeface="Cambria"/>
              <a:sym typeface="Cambria"/>
            </a:endParaRPr>
          </a:p>
          <a:p>
            <a:pPr marL="0" marR="0" lvl="0" indent="0" algn="ctr" rtl="0">
              <a:lnSpc>
                <a:spcPct val="139992"/>
              </a:lnSpc>
              <a:spcBef>
                <a:spcPts val="0"/>
              </a:spcBef>
              <a:spcAft>
                <a:spcPts val="0"/>
              </a:spcAft>
              <a:buNone/>
            </a:pPr>
            <a:r>
              <a:rPr lang="en-US" sz="2713" b="1" i="0" u="none" strike="noStrike" cap="none">
                <a:solidFill>
                  <a:srgbClr val="FDFDFD"/>
                </a:solidFill>
                <a:latin typeface="Cambria"/>
                <a:ea typeface="Cambria"/>
                <a:cs typeface="Cambria"/>
                <a:sym typeface="Cambria"/>
              </a:rPr>
              <a:t>    2) Introducing E-Form PAS-6 as an Annual form, instead of a half-yearly form. </a:t>
            </a:r>
            <a:endParaRPr/>
          </a:p>
          <a:p>
            <a:pPr marL="0" marR="0" lvl="0" indent="0" algn="ctr" rtl="0">
              <a:lnSpc>
                <a:spcPct val="139992"/>
              </a:lnSpc>
              <a:spcBef>
                <a:spcPts val="0"/>
              </a:spcBef>
              <a:spcAft>
                <a:spcPts val="0"/>
              </a:spcAft>
              <a:buNone/>
            </a:pPr>
            <a:endParaRPr sz="2713" b="1" i="0" u="none" strike="noStrike" cap="none">
              <a:solidFill>
                <a:srgbClr val="FDFDFD"/>
              </a:solidFill>
              <a:latin typeface="Cambria"/>
              <a:ea typeface="Cambria"/>
              <a:cs typeface="Cambria"/>
              <a:sym typeface="Cambria"/>
            </a:endParaRPr>
          </a:p>
          <a:p>
            <a:pPr marL="0" marR="0" lvl="0" indent="0" algn="ctr" rtl="0">
              <a:lnSpc>
                <a:spcPct val="139992"/>
              </a:lnSpc>
              <a:spcBef>
                <a:spcPts val="0"/>
              </a:spcBef>
              <a:spcAft>
                <a:spcPts val="0"/>
              </a:spcAft>
              <a:buNone/>
            </a:pPr>
            <a:r>
              <a:rPr lang="en-US" sz="2713" b="1" i="0" u="none" strike="noStrike" cap="none">
                <a:solidFill>
                  <a:srgbClr val="FDFDFD"/>
                </a:solidFill>
                <a:latin typeface="Cambria"/>
                <a:ea typeface="Cambria"/>
                <a:cs typeface="Cambria"/>
                <a:sym typeface="Cambria"/>
              </a:rPr>
              <a:t>    3) Introducing the concept of “Small” Section 8 Companies. </a:t>
            </a:r>
            <a:endParaRPr/>
          </a:p>
          <a:p>
            <a:pPr marL="0" marR="0" lvl="0" indent="0" algn="ctr" rtl="0">
              <a:lnSpc>
                <a:spcPct val="139992"/>
              </a:lnSpc>
              <a:spcBef>
                <a:spcPts val="0"/>
              </a:spcBef>
              <a:spcAft>
                <a:spcPts val="0"/>
              </a:spcAft>
              <a:buNone/>
            </a:pPr>
            <a:endParaRPr sz="2713" b="1" i="0" u="none" strike="noStrike" cap="none">
              <a:solidFill>
                <a:srgbClr val="FDFDFD"/>
              </a:solidFill>
              <a:latin typeface="Cambria"/>
              <a:ea typeface="Cambria"/>
              <a:cs typeface="Cambria"/>
              <a:sym typeface="Cambria"/>
            </a:endParaRPr>
          </a:p>
          <a:p>
            <a:pPr marL="0" marR="0" lvl="0" indent="0" algn="ctr" rtl="0">
              <a:lnSpc>
                <a:spcPct val="139992"/>
              </a:lnSpc>
              <a:spcBef>
                <a:spcPts val="0"/>
              </a:spcBef>
              <a:spcAft>
                <a:spcPts val="0"/>
              </a:spcAft>
              <a:buNone/>
            </a:pPr>
            <a:r>
              <a:rPr lang="en-US" sz="2713" b="1" i="0" u="none" strike="noStrike" cap="none">
                <a:solidFill>
                  <a:srgbClr val="FDFDFD"/>
                </a:solidFill>
                <a:latin typeface="Cambria"/>
                <a:ea typeface="Cambria"/>
                <a:cs typeface="Cambria"/>
                <a:sym typeface="Cambria"/>
              </a:rPr>
              <a:t> 4) In cases of grievance redressal, the investor has to approach the IEPF Authority.  Since the IEPFA can only take action against the RTA and Depository, even Companies should be included within this purview. </a:t>
            </a:r>
            <a:endParaRPr/>
          </a:p>
          <a:p>
            <a:pPr marL="0" marR="0" lvl="0" indent="0" algn="ctr" rtl="0">
              <a:lnSpc>
                <a:spcPct val="139992"/>
              </a:lnSpc>
              <a:spcBef>
                <a:spcPts val="0"/>
              </a:spcBef>
              <a:spcAft>
                <a:spcPts val="0"/>
              </a:spcAft>
              <a:buNone/>
            </a:pPr>
            <a:endParaRPr sz="2713" b="1" i="0" u="none" strike="noStrike" cap="none">
              <a:solidFill>
                <a:srgbClr val="FDFDFD"/>
              </a:solidFill>
              <a:latin typeface="Cambria"/>
              <a:ea typeface="Cambria"/>
              <a:cs typeface="Cambria"/>
              <a:sym typeface="Cambria"/>
            </a:endParaRPr>
          </a:p>
        </p:txBody>
      </p:sp>
      <p:sp>
        <p:nvSpPr>
          <p:cNvPr id="678" name="Google Shape;678;p30"/>
          <p:cNvSpPr/>
          <p:nvPr/>
        </p:nvSpPr>
        <p:spPr>
          <a:xfrm>
            <a:off x="186282" y="7737682"/>
            <a:ext cx="1580166" cy="1833526"/>
          </a:xfrm>
          <a:custGeom>
            <a:avLst/>
            <a:gdLst/>
            <a:ahLst/>
            <a:cxnLst/>
            <a:rect l="l" t="t" r="r" b="b"/>
            <a:pathLst>
              <a:path w="1580166" h="1833526" extrusionOk="0">
                <a:moveTo>
                  <a:pt x="0" y="0"/>
                </a:moveTo>
                <a:lnTo>
                  <a:pt x="1580166" y="0"/>
                </a:lnTo>
                <a:lnTo>
                  <a:pt x="1580166" y="1833526"/>
                </a:lnTo>
                <a:lnTo>
                  <a:pt x="0" y="1833526"/>
                </a:lnTo>
                <a:lnTo>
                  <a:pt x="0" y="0"/>
                </a:lnTo>
                <a:close/>
              </a:path>
            </a:pathLst>
          </a:custGeom>
          <a:blipFill rotWithShape="1">
            <a:blip r:embed="rId3">
              <a:alphaModFix/>
            </a:blip>
            <a:stretch>
              <a:fillRect/>
            </a:stretch>
          </a:blipFill>
          <a:ln>
            <a:noFill/>
          </a:ln>
        </p:spPr>
      </p:sp>
      <p:sp>
        <p:nvSpPr>
          <p:cNvPr id="679" name="Google Shape;679;p30"/>
          <p:cNvSpPr txBox="1"/>
          <p:nvPr/>
        </p:nvSpPr>
        <p:spPr>
          <a:xfrm>
            <a:off x="2437079" y="536258"/>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OUR RECOMMENDATIONS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683"/>
        <p:cNvGrpSpPr/>
        <p:nvPr/>
      </p:nvGrpSpPr>
      <p:grpSpPr>
        <a:xfrm>
          <a:off x="0" y="0"/>
          <a:ext cx="0" cy="0"/>
          <a:chOff x="0" y="0"/>
          <a:chExt cx="0" cy="0"/>
        </a:xfrm>
      </p:grpSpPr>
      <p:grpSp>
        <p:nvGrpSpPr>
          <p:cNvPr id="684" name="Google Shape;684;p31"/>
          <p:cNvGrpSpPr/>
          <p:nvPr/>
        </p:nvGrpSpPr>
        <p:grpSpPr>
          <a:xfrm>
            <a:off x="14920492" y="-144661"/>
            <a:ext cx="3367508" cy="10431661"/>
            <a:chOff x="0" y="-38100"/>
            <a:chExt cx="886916" cy="2747433"/>
          </a:xfrm>
        </p:grpSpPr>
        <p:sp>
          <p:nvSpPr>
            <p:cNvPr id="685" name="Google Shape;685;p31"/>
            <p:cNvSpPr/>
            <p:nvPr/>
          </p:nvSpPr>
          <p:spPr>
            <a:xfrm>
              <a:off x="0" y="0"/>
              <a:ext cx="886916" cy="2709333"/>
            </a:xfrm>
            <a:custGeom>
              <a:avLst/>
              <a:gdLst/>
              <a:ahLst/>
              <a:cxnLst/>
              <a:rect l="l" t="t" r="r" b="b"/>
              <a:pathLst>
                <a:path w="886916" h="2709333" extrusionOk="0">
                  <a:moveTo>
                    <a:pt x="0" y="0"/>
                  </a:moveTo>
                  <a:lnTo>
                    <a:pt x="886916" y="0"/>
                  </a:lnTo>
                  <a:lnTo>
                    <a:pt x="886916" y="2709333"/>
                  </a:lnTo>
                  <a:lnTo>
                    <a:pt x="0" y="2709333"/>
                  </a:lnTo>
                  <a:close/>
                </a:path>
              </a:pathLst>
            </a:custGeom>
            <a:solidFill>
              <a:srgbClr val="051D40"/>
            </a:solidFill>
            <a:ln>
              <a:noFill/>
            </a:ln>
          </p:spPr>
        </p:sp>
        <p:sp>
          <p:nvSpPr>
            <p:cNvPr id="686" name="Google Shape;686;p31"/>
            <p:cNvSpPr txBox="1"/>
            <p:nvPr/>
          </p:nvSpPr>
          <p:spPr>
            <a:xfrm>
              <a:off x="0" y="-38100"/>
              <a:ext cx="886916"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87" name="Google Shape;687;p31"/>
          <p:cNvSpPr txBox="1"/>
          <p:nvPr/>
        </p:nvSpPr>
        <p:spPr>
          <a:xfrm>
            <a:off x="2546986" y="502548"/>
            <a:ext cx="12263600" cy="18959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400" b="1" i="0" u="none" strike="noStrike" cap="none" dirty="0">
                <a:solidFill>
                  <a:srgbClr val="051D40"/>
                </a:solidFill>
                <a:latin typeface="Cambria" panose="02040503050406030204" pitchFamily="18" charset="0"/>
                <a:ea typeface="Cambria" panose="02040503050406030204" pitchFamily="18" charset="0"/>
                <a:cs typeface="Open Sans ExtraBold"/>
                <a:sym typeface="Open Sans ExtraBold"/>
              </a:rPr>
              <a:t>INTRODUCING: DEMATERIALIZATION FOR SHARE WARRANTS. </a:t>
            </a:r>
            <a:endParaRPr sz="4400" dirty="0">
              <a:latin typeface="Cambria" panose="02040503050406030204" pitchFamily="18" charset="0"/>
              <a:ea typeface="Cambria" panose="02040503050406030204" pitchFamily="18" charset="0"/>
            </a:endParaRPr>
          </a:p>
        </p:txBody>
      </p:sp>
      <p:grpSp>
        <p:nvGrpSpPr>
          <p:cNvPr id="688" name="Google Shape;688;p31"/>
          <p:cNvGrpSpPr/>
          <p:nvPr/>
        </p:nvGrpSpPr>
        <p:grpSpPr>
          <a:xfrm>
            <a:off x="-1595820" y="-1782102"/>
            <a:ext cx="3564204" cy="3564204"/>
            <a:chOff x="0" y="0"/>
            <a:chExt cx="812800" cy="812800"/>
          </a:xfrm>
        </p:grpSpPr>
        <p:sp>
          <p:nvSpPr>
            <p:cNvPr id="689" name="Google Shape;689;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1" name="Google Shape;691;p31"/>
          <p:cNvGrpSpPr/>
          <p:nvPr/>
        </p:nvGrpSpPr>
        <p:grpSpPr>
          <a:xfrm>
            <a:off x="14700679" y="7074186"/>
            <a:ext cx="5946973" cy="5946973"/>
            <a:chOff x="0" y="0"/>
            <a:chExt cx="812800" cy="812800"/>
          </a:xfrm>
        </p:grpSpPr>
        <p:sp>
          <p:nvSpPr>
            <p:cNvPr id="692" name="Google Shape;692;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4" name="Google Shape;694;p31"/>
          <p:cNvGrpSpPr/>
          <p:nvPr/>
        </p:nvGrpSpPr>
        <p:grpSpPr>
          <a:xfrm>
            <a:off x="425517" y="2241296"/>
            <a:ext cx="14074119" cy="7017004"/>
            <a:chOff x="0" y="-38100"/>
            <a:chExt cx="3706764" cy="1848100"/>
          </a:xfrm>
        </p:grpSpPr>
        <p:sp>
          <p:nvSpPr>
            <p:cNvPr id="695" name="Google Shape;695;p31"/>
            <p:cNvSpPr/>
            <p:nvPr/>
          </p:nvSpPr>
          <p:spPr>
            <a:xfrm>
              <a:off x="0" y="0"/>
              <a:ext cx="3706764" cy="1810000"/>
            </a:xfrm>
            <a:custGeom>
              <a:avLst/>
              <a:gdLst/>
              <a:ahLst/>
              <a:cxnLst/>
              <a:rect l="l" t="t" r="r" b="b"/>
              <a:pathLst>
                <a:path w="3706764" h="1810000" extrusionOk="0">
                  <a:moveTo>
                    <a:pt x="7701" y="0"/>
                  </a:moveTo>
                  <a:lnTo>
                    <a:pt x="3699063" y="0"/>
                  </a:lnTo>
                  <a:cubicBezTo>
                    <a:pt x="3701105" y="0"/>
                    <a:pt x="3703064" y="811"/>
                    <a:pt x="3704508" y="2256"/>
                  </a:cubicBezTo>
                  <a:cubicBezTo>
                    <a:pt x="3705952" y="3700"/>
                    <a:pt x="3706764" y="5659"/>
                    <a:pt x="3706764" y="7701"/>
                  </a:cubicBezTo>
                  <a:lnTo>
                    <a:pt x="3706764" y="1802299"/>
                  </a:lnTo>
                  <a:cubicBezTo>
                    <a:pt x="3706764" y="1804341"/>
                    <a:pt x="3705952" y="1806300"/>
                    <a:pt x="3704508" y="1807744"/>
                  </a:cubicBezTo>
                  <a:cubicBezTo>
                    <a:pt x="3703064" y="1809189"/>
                    <a:pt x="3701105" y="1810000"/>
                    <a:pt x="3699063" y="1810000"/>
                  </a:cubicBezTo>
                  <a:lnTo>
                    <a:pt x="7701" y="1810000"/>
                  </a:lnTo>
                  <a:cubicBezTo>
                    <a:pt x="5659" y="1810000"/>
                    <a:pt x="3700" y="1809189"/>
                    <a:pt x="2256" y="1807744"/>
                  </a:cubicBezTo>
                  <a:cubicBezTo>
                    <a:pt x="811" y="1806300"/>
                    <a:pt x="0" y="1804341"/>
                    <a:pt x="0" y="1802299"/>
                  </a:cubicBezTo>
                  <a:lnTo>
                    <a:pt x="0" y="7701"/>
                  </a:lnTo>
                  <a:cubicBezTo>
                    <a:pt x="0" y="5659"/>
                    <a:pt x="811" y="3700"/>
                    <a:pt x="2256" y="2256"/>
                  </a:cubicBezTo>
                  <a:cubicBezTo>
                    <a:pt x="3700" y="811"/>
                    <a:pt x="5659" y="0"/>
                    <a:pt x="7701"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txBox="1"/>
            <p:nvPr/>
          </p:nvSpPr>
          <p:spPr>
            <a:xfrm>
              <a:off x="0" y="-38100"/>
              <a:ext cx="3706764" cy="1848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7" name="Google Shape;697;p31"/>
          <p:cNvSpPr txBox="1"/>
          <p:nvPr/>
        </p:nvSpPr>
        <p:spPr>
          <a:xfrm>
            <a:off x="731071" y="2582808"/>
            <a:ext cx="13167362" cy="6790129"/>
          </a:xfrm>
          <a:prstGeom prst="rect">
            <a:avLst/>
          </a:prstGeom>
          <a:noFill/>
          <a:ln>
            <a:noFill/>
          </a:ln>
        </p:spPr>
        <p:txBody>
          <a:bodyPr spcFirstLastPara="1" wrap="square" lIns="0" tIns="0" rIns="0" bIns="0" anchor="t" anchorCtr="0">
            <a:spAutoFit/>
          </a:bodyPr>
          <a:lstStyle/>
          <a:p>
            <a:pPr marL="586615" marR="0" lvl="1" indent="-293308" algn="just" rtl="0">
              <a:lnSpc>
                <a:spcPct val="139970"/>
              </a:lnSpc>
              <a:spcBef>
                <a:spcPts val="0"/>
              </a:spcBef>
              <a:spcAft>
                <a:spcPts val="0"/>
              </a:spcAft>
              <a:buClr>
                <a:srgbClr val="FDFDFD"/>
              </a:buClr>
              <a:buSzPts val="2717"/>
              <a:buFont typeface="Cambria"/>
              <a:buAutoNum type="arabicPeriod"/>
            </a:pPr>
            <a:r>
              <a:rPr lang="en-US" sz="2400" b="1" i="0" u="none" strike="noStrike" cap="none" dirty="0">
                <a:solidFill>
                  <a:srgbClr val="FDFDFD"/>
                </a:solidFill>
                <a:latin typeface="Cambria"/>
                <a:ea typeface="Cambria"/>
                <a:cs typeface="Cambria"/>
                <a:sym typeface="Cambria"/>
              </a:rPr>
              <a:t>Every Public Company which has issued Share Warrants, prior to introduction of Companies Act, 2013,  and not converted the same into shares shall,  </a:t>
            </a:r>
            <a:endParaRPr sz="2400" dirty="0"/>
          </a:p>
          <a:p>
            <a:pPr marL="0" marR="0" lvl="0" indent="0" algn="just" rtl="0">
              <a:lnSpc>
                <a:spcPct val="139970"/>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586615" marR="0" lvl="1" indent="-293308" algn="just" rtl="0">
              <a:lnSpc>
                <a:spcPct val="139970"/>
              </a:lnSpc>
              <a:spcBef>
                <a:spcPts val="0"/>
              </a:spcBef>
              <a:spcAft>
                <a:spcPts val="0"/>
              </a:spcAft>
              <a:buClr>
                <a:srgbClr val="FDFDFD"/>
              </a:buClr>
              <a:buSzPts val="2717"/>
              <a:buFont typeface="Arial"/>
              <a:buChar char="•"/>
            </a:pPr>
            <a:r>
              <a:rPr lang="en-US" sz="2400" b="1" i="0" u="none" strike="noStrike" cap="none" dirty="0">
                <a:solidFill>
                  <a:srgbClr val="FDFDFD"/>
                </a:solidFill>
                <a:latin typeface="Cambria"/>
                <a:ea typeface="Cambria"/>
                <a:cs typeface="Cambria"/>
                <a:sym typeface="Cambria"/>
              </a:rPr>
              <a:t>Within 3 months, </a:t>
            </a:r>
            <a:r>
              <a:rPr lang="en-US" sz="2400" b="1" i="0" u="none" strike="noStrike" cap="none" dirty="0" err="1">
                <a:solidFill>
                  <a:srgbClr val="FDFDFD"/>
                </a:solidFill>
                <a:latin typeface="Cambria"/>
                <a:ea typeface="Cambria"/>
                <a:cs typeface="Cambria"/>
                <a:sym typeface="Cambria"/>
              </a:rPr>
              <a:t>i.e</a:t>
            </a:r>
            <a:r>
              <a:rPr lang="en-US" sz="2400" b="1" i="0" u="none" strike="noStrike" cap="none" dirty="0">
                <a:solidFill>
                  <a:srgbClr val="FDFDFD"/>
                </a:solidFill>
                <a:latin typeface="Cambria"/>
                <a:ea typeface="Cambria"/>
                <a:cs typeface="Cambria"/>
                <a:sym typeface="Cambria"/>
              </a:rPr>
              <a:t>, within January 26, 2024, inform about the details of such share warrants to the Registrar in Form PAS-7. </a:t>
            </a:r>
            <a:endParaRPr sz="2400" dirty="0"/>
          </a:p>
          <a:p>
            <a:pPr marL="0" marR="0" lvl="0" indent="0" algn="just" rtl="0">
              <a:lnSpc>
                <a:spcPct val="139970"/>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586615" marR="0" lvl="1" indent="-293308" algn="just" rtl="0">
              <a:lnSpc>
                <a:spcPct val="139970"/>
              </a:lnSpc>
              <a:spcBef>
                <a:spcPts val="0"/>
              </a:spcBef>
              <a:spcAft>
                <a:spcPts val="0"/>
              </a:spcAft>
              <a:buClr>
                <a:srgbClr val="FDFDFD"/>
              </a:buClr>
              <a:buSzPts val="2717"/>
              <a:buFont typeface="Arial"/>
              <a:buChar char="•"/>
            </a:pPr>
            <a:r>
              <a:rPr lang="en-US" sz="2400" b="1" i="0" u="none" strike="noStrike" cap="none" dirty="0">
                <a:solidFill>
                  <a:srgbClr val="FDFDFD"/>
                </a:solidFill>
                <a:latin typeface="Cambria"/>
                <a:ea typeface="Cambria"/>
                <a:cs typeface="Cambria"/>
                <a:sym typeface="Cambria"/>
              </a:rPr>
              <a:t>Within 6 months, </a:t>
            </a:r>
            <a:r>
              <a:rPr lang="en-US" sz="2400" b="1" i="0" u="none" strike="noStrike" cap="none" dirty="0" err="1">
                <a:solidFill>
                  <a:srgbClr val="FDFDFD"/>
                </a:solidFill>
                <a:latin typeface="Cambria"/>
                <a:ea typeface="Cambria"/>
                <a:cs typeface="Cambria"/>
                <a:sym typeface="Cambria"/>
              </a:rPr>
              <a:t>i.e</a:t>
            </a:r>
            <a:r>
              <a:rPr lang="en-US" sz="2400" b="1" i="0" u="none" strike="noStrike" cap="none" dirty="0">
                <a:solidFill>
                  <a:srgbClr val="FDFDFD"/>
                </a:solidFill>
                <a:latin typeface="Cambria"/>
                <a:ea typeface="Cambria"/>
                <a:cs typeface="Cambria"/>
                <a:sym typeface="Cambria"/>
              </a:rPr>
              <a:t>, within April 26, 2024, require the bearers of the share warrants to surrender the same to get it dematerialized and the Company shall place a notice for the bearers in Form PAS-8 on its website and newspaper both. </a:t>
            </a:r>
            <a:endParaRPr sz="2400" dirty="0"/>
          </a:p>
          <a:p>
            <a:pPr marL="0" marR="0" lvl="0" indent="0" algn="just" rtl="0">
              <a:lnSpc>
                <a:spcPct val="139970"/>
              </a:lnSpc>
              <a:spcBef>
                <a:spcPts val="0"/>
              </a:spcBef>
              <a:spcAft>
                <a:spcPts val="0"/>
              </a:spcAft>
              <a:buNone/>
            </a:pPr>
            <a:endParaRPr sz="2400" b="1" i="0" u="none" strike="noStrike" cap="none" dirty="0">
              <a:solidFill>
                <a:srgbClr val="FDFDFD"/>
              </a:solidFill>
              <a:latin typeface="Cambria"/>
              <a:ea typeface="Cambria"/>
              <a:cs typeface="Cambria"/>
              <a:sym typeface="Cambria"/>
            </a:endParaRPr>
          </a:p>
          <a:p>
            <a:pPr marL="586615" marR="0" lvl="1" indent="-293308" algn="just" rtl="0">
              <a:lnSpc>
                <a:spcPct val="139970"/>
              </a:lnSpc>
              <a:spcBef>
                <a:spcPts val="0"/>
              </a:spcBef>
              <a:spcAft>
                <a:spcPts val="0"/>
              </a:spcAft>
              <a:buClr>
                <a:srgbClr val="FDFDFD"/>
              </a:buClr>
              <a:buSzPts val="2717"/>
              <a:buFont typeface="Arial"/>
              <a:buChar char="•"/>
            </a:pPr>
            <a:r>
              <a:rPr lang="en-US" sz="2400" b="1" i="0" u="none" strike="noStrike" cap="none" dirty="0">
                <a:solidFill>
                  <a:srgbClr val="FDFDFD"/>
                </a:solidFill>
                <a:latin typeface="Cambria"/>
                <a:ea typeface="Cambria"/>
                <a:cs typeface="Cambria"/>
                <a:sym typeface="Cambria"/>
              </a:rPr>
              <a:t>If the holder does not dematerialize such warrants, it shall be transferred to IEPF Authority.  </a:t>
            </a:r>
            <a:endParaRPr sz="2400" dirty="0"/>
          </a:p>
          <a:p>
            <a:pPr marL="0" marR="0" lvl="0" indent="0" algn="just" rtl="0">
              <a:lnSpc>
                <a:spcPct val="139970"/>
              </a:lnSpc>
              <a:spcBef>
                <a:spcPts val="0"/>
              </a:spcBef>
              <a:spcAft>
                <a:spcPts val="0"/>
              </a:spcAft>
              <a:buNone/>
            </a:pPr>
            <a:r>
              <a:rPr lang="en-US" sz="2717" b="1" i="0" u="none" strike="noStrike" cap="none" dirty="0">
                <a:solidFill>
                  <a:srgbClr val="FDFDFD"/>
                </a:solidFill>
                <a:latin typeface="Cambria"/>
                <a:ea typeface="Cambria"/>
                <a:cs typeface="Cambria"/>
                <a:sym typeface="Cambria"/>
              </a:rPr>
              <a:t>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701"/>
        <p:cNvGrpSpPr/>
        <p:nvPr/>
      </p:nvGrpSpPr>
      <p:grpSpPr>
        <a:xfrm>
          <a:off x="0" y="0"/>
          <a:ext cx="0" cy="0"/>
          <a:chOff x="0" y="0"/>
          <a:chExt cx="0" cy="0"/>
        </a:xfrm>
      </p:grpSpPr>
      <p:grpSp>
        <p:nvGrpSpPr>
          <p:cNvPr id="702" name="Google Shape;702;p32"/>
          <p:cNvGrpSpPr/>
          <p:nvPr/>
        </p:nvGrpSpPr>
        <p:grpSpPr>
          <a:xfrm>
            <a:off x="14920492" y="-144661"/>
            <a:ext cx="3367508" cy="10431661"/>
            <a:chOff x="0" y="-38100"/>
            <a:chExt cx="886916" cy="2747433"/>
          </a:xfrm>
        </p:grpSpPr>
        <p:sp>
          <p:nvSpPr>
            <p:cNvPr id="703" name="Google Shape;703;p32"/>
            <p:cNvSpPr/>
            <p:nvPr/>
          </p:nvSpPr>
          <p:spPr>
            <a:xfrm>
              <a:off x="0" y="0"/>
              <a:ext cx="886916" cy="2709333"/>
            </a:xfrm>
            <a:custGeom>
              <a:avLst/>
              <a:gdLst/>
              <a:ahLst/>
              <a:cxnLst/>
              <a:rect l="l" t="t" r="r" b="b"/>
              <a:pathLst>
                <a:path w="886916" h="2709333" extrusionOk="0">
                  <a:moveTo>
                    <a:pt x="0" y="0"/>
                  </a:moveTo>
                  <a:lnTo>
                    <a:pt x="886916" y="0"/>
                  </a:lnTo>
                  <a:lnTo>
                    <a:pt x="886916" y="2709333"/>
                  </a:lnTo>
                  <a:lnTo>
                    <a:pt x="0" y="2709333"/>
                  </a:lnTo>
                  <a:close/>
                </a:path>
              </a:pathLst>
            </a:custGeom>
            <a:solidFill>
              <a:srgbClr val="051D40"/>
            </a:solidFill>
            <a:ln>
              <a:noFill/>
            </a:ln>
          </p:spPr>
        </p:sp>
        <p:sp>
          <p:nvSpPr>
            <p:cNvPr id="704" name="Google Shape;704;p32"/>
            <p:cNvSpPr txBox="1"/>
            <p:nvPr/>
          </p:nvSpPr>
          <p:spPr>
            <a:xfrm>
              <a:off x="0" y="-38100"/>
              <a:ext cx="886916"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05" name="Google Shape;705;p32"/>
          <p:cNvSpPr txBox="1"/>
          <p:nvPr/>
        </p:nvSpPr>
        <p:spPr>
          <a:xfrm>
            <a:off x="2437079" y="536258"/>
            <a:ext cx="11206653" cy="8801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100" b="1" i="0" u="none" strike="noStrike" cap="none">
                <a:solidFill>
                  <a:srgbClr val="051D40"/>
                </a:solidFill>
                <a:latin typeface="Open Sans ExtraBold"/>
                <a:ea typeface="Open Sans ExtraBold"/>
                <a:cs typeface="Open Sans ExtraBold"/>
                <a:sym typeface="Open Sans ExtraBold"/>
              </a:rPr>
              <a:t>CONCLUSION</a:t>
            </a:r>
            <a:endParaRPr/>
          </a:p>
        </p:txBody>
      </p:sp>
      <p:grpSp>
        <p:nvGrpSpPr>
          <p:cNvPr id="706" name="Google Shape;706;p32"/>
          <p:cNvGrpSpPr/>
          <p:nvPr/>
        </p:nvGrpSpPr>
        <p:grpSpPr>
          <a:xfrm>
            <a:off x="-1595820" y="-1782102"/>
            <a:ext cx="3564204" cy="3564204"/>
            <a:chOff x="0" y="0"/>
            <a:chExt cx="812800" cy="812800"/>
          </a:xfrm>
        </p:grpSpPr>
        <p:sp>
          <p:nvSpPr>
            <p:cNvPr id="707" name="Google Shape;707;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051D40">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9" name="Google Shape;709;p32"/>
          <p:cNvGrpSpPr/>
          <p:nvPr/>
        </p:nvGrpSpPr>
        <p:grpSpPr>
          <a:xfrm>
            <a:off x="14700679" y="7074186"/>
            <a:ext cx="5946973" cy="5946973"/>
            <a:chOff x="0" y="0"/>
            <a:chExt cx="812800" cy="812800"/>
          </a:xfrm>
        </p:grpSpPr>
        <p:sp>
          <p:nvSpPr>
            <p:cNvPr id="710" name="Google Shape;710;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2" name="Google Shape;712;p32"/>
          <p:cNvGrpSpPr/>
          <p:nvPr/>
        </p:nvGrpSpPr>
        <p:grpSpPr>
          <a:xfrm>
            <a:off x="632037" y="1798577"/>
            <a:ext cx="14074119" cy="7017004"/>
            <a:chOff x="0" y="-38100"/>
            <a:chExt cx="3706764" cy="1848100"/>
          </a:xfrm>
        </p:grpSpPr>
        <p:sp>
          <p:nvSpPr>
            <p:cNvPr id="713" name="Google Shape;713;p32"/>
            <p:cNvSpPr/>
            <p:nvPr/>
          </p:nvSpPr>
          <p:spPr>
            <a:xfrm>
              <a:off x="0" y="0"/>
              <a:ext cx="3706764" cy="1810000"/>
            </a:xfrm>
            <a:custGeom>
              <a:avLst/>
              <a:gdLst/>
              <a:ahLst/>
              <a:cxnLst/>
              <a:rect l="l" t="t" r="r" b="b"/>
              <a:pathLst>
                <a:path w="3706764" h="1810000" extrusionOk="0">
                  <a:moveTo>
                    <a:pt x="7701" y="0"/>
                  </a:moveTo>
                  <a:lnTo>
                    <a:pt x="3699063" y="0"/>
                  </a:lnTo>
                  <a:cubicBezTo>
                    <a:pt x="3701105" y="0"/>
                    <a:pt x="3703064" y="811"/>
                    <a:pt x="3704508" y="2256"/>
                  </a:cubicBezTo>
                  <a:cubicBezTo>
                    <a:pt x="3705952" y="3700"/>
                    <a:pt x="3706764" y="5659"/>
                    <a:pt x="3706764" y="7701"/>
                  </a:cubicBezTo>
                  <a:lnTo>
                    <a:pt x="3706764" y="1802299"/>
                  </a:lnTo>
                  <a:cubicBezTo>
                    <a:pt x="3706764" y="1804341"/>
                    <a:pt x="3705952" y="1806300"/>
                    <a:pt x="3704508" y="1807744"/>
                  </a:cubicBezTo>
                  <a:cubicBezTo>
                    <a:pt x="3703064" y="1809189"/>
                    <a:pt x="3701105" y="1810000"/>
                    <a:pt x="3699063" y="1810000"/>
                  </a:cubicBezTo>
                  <a:lnTo>
                    <a:pt x="7701" y="1810000"/>
                  </a:lnTo>
                  <a:cubicBezTo>
                    <a:pt x="5659" y="1810000"/>
                    <a:pt x="3700" y="1809189"/>
                    <a:pt x="2256" y="1807744"/>
                  </a:cubicBezTo>
                  <a:cubicBezTo>
                    <a:pt x="811" y="1806300"/>
                    <a:pt x="0" y="1804341"/>
                    <a:pt x="0" y="1802299"/>
                  </a:cubicBezTo>
                  <a:lnTo>
                    <a:pt x="0" y="7701"/>
                  </a:lnTo>
                  <a:cubicBezTo>
                    <a:pt x="0" y="5659"/>
                    <a:pt x="811" y="3700"/>
                    <a:pt x="2256" y="2256"/>
                  </a:cubicBezTo>
                  <a:cubicBezTo>
                    <a:pt x="3700" y="811"/>
                    <a:pt x="5659" y="0"/>
                    <a:pt x="7701"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txBox="1"/>
            <p:nvPr/>
          </p:nvSpPr>
          <p:spPr>
            <a:xfrm>
              <a:off x="0" y="-38100"/>
              <a:ext cx="3706764" cy="1848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5" name="Google Shape;715;p32"/>
          <p:cNvSpPr txBox="1"/>
          <p:nvPr/>
        </p:nvSpPr>
        <p:spPr>
          <a:xfrm>
            <a:off x="1028700" y="2318089"/>
            <a:ext cx="13280792" cy="5170646"/>
          </a:xfrm>
          <a:prstGeom prst="rect">
            <a:avLst/>
          </a:prstGeom>
          <a:noFill/>
          <a:ln>
            <a:noFill/>
          </a:ln>
        </p:spPr>
        <p:txBody>
          <a:bodyPr spcFirstLastPara="1" wrap="square" lIns="0" tIns="0" rIns="0" bIns="0" anchor="t" anchorCtr="0">
            <a:spAutoFit/>
          </a:bodyPr>
          <a:lstStyle/>
          <a:p>
            <a:pPr marL="0" marR="0" lvl="0" indent="0" algn="l" rtl="0">
              <a:lnSpc>
                <a:spcPct val="140038"/>
              </a:lnSpc>
              <a:spcBef>
                <a:spcPts val="0"/>
              </a:spcBef>
              <a:spcAft>
                <a:spcPts val="0"/>
              </a:spcAft>
              <a:buNone/>
            </a:pPr>
            <a:r>
              <a:rPr lang="en-US" sz="2000" b="1" i="0" u="none" strike="noStrike" cap="none" dirty="0">
                <a:solidFill>
                  <a:srgbClr val="FDFDFD"/>
                </a:solidFill>
                <a:latin typeface="Cambria"/>
                <a:ea typeface="Cambria"/>
                <a:cs typeface="Cambria"/>
                <a:sym typeface="Cambria"/>
              </a:rPr>
              <a:t>The Amendment was brought about with a view to increase transparency and reduce the number of “</a:t>
            </a:r>
            <a:r>
              <a:rPr lang="en-US" sz="2000" b="1" i="0" u="none" strike="noStrike" cap="none" dirty="0" err="1">
                <a:solidFill>
                  <a:srgbClr val="FDFDFD"/>
                </a:solidFill>
                <a:latin typeface="Cambria"/>
                <a:ea typeface="Cambria"/>
                <a:cs typeface="Cambria"/>
                <a:sym typeface="Cambria"/>
              </a:rPr>
              <a:t>benami</a:t>
            </a:r>
            <a:r>
              <a:rPr lang="en-US" sz="2000" b="1" i="0" u="none" strike="noStrike" cap="none" dirty="0">
                <a:solidFill>
                  <a:srgbClr val="FDFDFD"/>
                </a:solidFill>
                <a:latin typeface="Cambria"/>
                <a:ea typeface="Cambria"/>
                <a:cs typeface="Cambria"/>
                <a:sym typeface="Cambria"/>
              </a:rPr>
              <a:t>” owners in the existing Private Companies. </a:t>
            </a:r>
            <a:endParaRPr sz="2000" dirty="0"/>
          </a:p>
          <a:p>
            <a:pPr marL="0" marR="0" lvl="0" indent="0" algn="l" rtl="0">
              <a:lnSpc>
                <a:spcPct val="140038"/>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40038"/>
              </a:lnSpc>
              <a:spcBef>
                <a:spcPts val="0"/>
              </a:spcBef>
              <a:spcAft>
                <a:spcPts val="0"/>
              </a:spcAft>
              <a:buNone/>
            </a:pPr>
            <a:r>
              <a:rPr lang="en-US" sz="2000" b="1" i="0" u="none" strike="noStrike" cap="none" dirty="0">
                <a:solidFill>
                  <a:srgbClr val="FDFDFD"/>
                </a:solidFill>
                <a:latin typeface="Cambria"/>
                <a:ea typeface="Cambria"/>
                <a:cs typeface="Cambria"/>
                <a:sym typeface="Cambria"/>
              </a:rPr>
              <a:t>While the initiative was taken with an intent to promote good corporate governance, there are a few stumbling blocks- which if overcome by Private Companies, can pave the way for reduced fraud,  an efficient system of share transfer and an increased financial inclusivity. </a:t>
            </a:r>
            <a:endParaRPr sz="2000" dirty="0"/>
          </a:p>
          <a:p>
            <a:pPr marL="0" marR="0" lvl="0" indent="0" algn="just" rtl="0">
              <a:lnSpc>
                <a:spcPct val="140038"/>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40038"/>
              </a:lnSpc>
              <a:spcBef>
                <a:spcPts val="0"/>
              </a:spcBef>
              <a:spcAft>
                <a:spcPts val="0"/>
              </a:spcAft>
              <a:buNone/>
            </a:pPr>
            <a:r>
              <a:rPr lang="en-US" sz="2000" b="1" i="0" u="none" strike="noStrike" cap="none" dirty="0">
                <a:solidFill>
                  <a:srgbClr val="FDFDFD"/>
                </a:solidFill>
                <a:latin typeface="Cambria"/>
                <a:ea typeface="Cambria"/>
                <a:cs typeface="Cambria"/>
                <a:sym typeface="Cambria"/>
              </a:rPr>
              <a:t>Further, it shall help the regulators keep track of the adequate payment of stamp duty in cases of issuance/share transfer by Private Limited Companies. </a:t>
            </a:r>
            <a:endParaRPr sz="2000" dirty="0"/>
          </a:p>
          <a:p>
            <a:pPr marL="0" marR="0" lvl="0" indent="0" algn="just" rtl="0">
              <a:lnSpc>
                <a:spcPct val="140038"/>
              </a:lnSpc>
              <a:spcBef>
                <a:spcPts val="0"/>
              </a:spcBef>
              <a:spcAft>
                <a:spcPts val="0"/>
              </a:spcAft>
              <a:buNone/>
            </a:pPr>
            <a:endParaRPr sz="2000" b="1" i="0" u="none" strike="noStrike" cap="none" dirty="0">
              <a:solidFill>
                <a:srgbClr val="FDFDFD"/>
              </a:solidFill>
              <a:latin typeface="Cambria"/>
              <a:ea typeface="Cambria"/>
              <a:cs typeface="Cambria"/>
              <a:sym typeface="Cambria"/>
            </a:endParaRPr>
          </a:p>
          <a:p>
            <a:pPr marL="0" marR="0" lvl="0" indent="0" algn="just" rtl="0">
              <a:lnSpc>
                <a:spcPct val="139985"/>
              </a:lnSpc>
              <a:spcBef>
                <a:spcPts val="0"/>
              </a:spcBef>
              <a:spcAft>
                <a:spcPts val="0"/>
              </a:spcAft>
              <a:buNone/>
            </a:pPr>
            <a:r>
              <a:rPr lang="en-US" sz="2000" b="1" i="0" u="none" strike="noStrike" cap="none" dirty="0">
                <a:solidFill>
                  <a:srgbClr val="FDFDFD"/>
                </a:solidFill>
                <a:latin typeface="Cambria"/>
                <a:ea typeface="Cambria"/>
                <a:cs typeface="Cambria"/>
                <a:sym typeface="Cambria"/>
              </a:rPr>
              <a:t>As the saying goes, “If you think Compliance is expensive, try non-compliance” and this should indeed be the motto for Private Companies by way of the introduced amendment now. </a:t>
            </a:r>
            <a:endParaRP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720"/>
        <p:cNvGrpSpPr/>
        <p:nvPr/>
      </p:nvGrpSpPr>
      <p:grpSpPr>
        <a:xfrm>
          <a:off x="0" y="0"/>
          <a:ext cx="0" cy="0"/>
          <a:chOff x="0" y="0"/>
          <a:chExt cx="0" cy="0"/>
        </a:xfrm>
      </p:grpSpPr>
      <p:grpSp>
        <p:nvGrpSpPr>
          <p:cNvPr id="721" name="Google Shape;721;p33"/>
          <p:cNvGrpSpPr/>
          <p:nvPr/>
        </p:nvGrpSpPr>
        <p:grpSpPr>
          <a:xfrm>
            <a:off x="12398912" y="-144661"/>
            <a:ext cx="5889088" cy="901620"/>
            <a:chOff x="0" y="-38100"/>
            <a:chExt cx="1551036" cy="237464"/>
          </a:xfrm>
        </p:grpSpPr>
        <p:sp>
          <p:nvSpPr>
            <p:cNvPr id="722" name="Google Shape;722;p33"/>
            <p:cNvSpPr/>
            <p:nvPr/>
          </p:nvSpPr>
          <p:spPr>
            <a:xfrm>
              <a:off x="0" y="0"/>
              <a:ext cx="1551036" cy="199364"/>
            </a:xfrm>
            <a:custGeom>
              <a:avLst/>
              <a:gdLst/>
              <a:ahLst/>
              <a:cxnLst/>
              <a:rect l="l" t="t" r="r" b="b"/>
              <a:pathLst>
                <a:path w="1551036" h="199364" extrusionOk="0">
                  <a:moveTo>
                    <a:pt x="0" y="0"/>
                  </a:moveTo>
                  <a:lnTo>
                    <a:pt x="1551036" y="0"/>
                  </a:lnTo>
                  <a:lnTo>
                    <a:pt x="1551036" y="199364"/>
                  </a:lnTo>
                  <a:lnTo>
                    <a:pt x="0" y="199364"/>
                  </a:lnTo>
                  <a:close/>
                </a:path>
              </a:pathLst>
            </a:custGeom>
            <a:solidFill>
              <a:srgbClr val="5B98BA"/>
            </a:solidFill>
            <a:ln>
              <a:noFill/>
            </a:ln>
          </p:spPr>
        </p:sp>
        <p:sp>
          <p:nvSpPr>
            <p:cNvPr id="723" name="Google Shape;723;p33"/>
            <p:cNvSpPr txBox="1"/>
            <p:nvPr/>
          </p:nvSpPr>
          <p:spPr>
            <a:xfrm>
              <a:off x="0" y="-38100"/>
              <a:ext cx="1551036" cy="23746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24" name="Google Shape;724;p33"/>
          <p:cNvGrpSpPr/>
          <p:nvPr/>
        </p:nvGrpSpPr>
        <p:grpSpPr>
          <a:xfrm>
            <a:off x="12398912" y="9385380"/>
            <a:ext cx="5889088" cy="901620"/>
            <a:chOff x="0" y="-38100"/>
            <a:chExt cx="1551036" cy="237464"/>
          </a:xfrm>
        </p:grpSpPr>
        <p:sp>
          <p:nvSpPr>
            <p:cNvPr id="725" name="Google Shape;725;p33"/>
            <p:cNvSpPr/>
            <p:nvPr/>
          </p:nvSpPr>
          <p:spPr>
            <a:xfrm>
              <a:off x="0" y="0"/>
              <a:ext cx="1551036" cy="199364"/>
            </a:xfrm>
            <a:custGeom>
              <a:avLst/>
              <a:gdLst/>
              <a:ahLst/>
              <a:cxnLst/>
              <a:rect l="l" t="t" r="r" b="b"/>
              <a:pathLst>
                <a:path w="1551036" h="199364" extrusionOk="0">
                  <a:moveTo>
                    <a:pt x="0" y="0"/>
                  </a:moveTo>
                  <a:lnTo>
                    <a:pt x="1551036" y="0"/>
                  </a:lnTo>
                  <a:lnTo>
                    <a:pt x="1551036" y="199364"/>
                  </a:lnTo>
                  <a:lnTo>
                    <a:pt x="0" y="199364"/>
                  </a:lnTo>
                  <a:close/>
                </a:path>
              </a:pathLst>
            </a:custGeom>
            <a:solidFill>
              <a:srgbClr val="5B98BA"/>
            </a:solidFill>
            <a:ln>
              <a:noFill/>
            </a:ln>
          </p:spPr>
        </p:sp>
        <p:sp>
          <p:nvSpPr>
            <p:cNvPr id="726" name="Google Shape;726;p33"/>
            <p:cNvSpPr txBox="1"/>
            <p:nvPr/>
          </p:nvSpPr>
          <p:spPr>
            <a:xfrm>
              <a:off x="0" y="-38100"/>
              <a:ext cx="1551036" cy="23746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27" name="Google Shape;727;p33"/>
          <p:cNvSpPr/>
          <p:nvPr/>
        </p:nvSpPr>
        <p:spPr>
          <a:xfrm>
            <a:off x="-4925441" y="3609788"/>
            <a:ext cx="9392643" cy="9529477"/>
          </a:xfrm>
          <a:custGeom>
            <a:avLst/>
            <a:gdLst/>
            <a:ahLst/>
            <a:cxnLst/>
            <a:rect l="l" t="t" r="r" b="b"/>
            <a:pathLst>
              <a:path w="9392643" h="9529477" extrusionOk="0">
                <a:moveTo>
                  <a:pt x="0" y="0"/>
                </a:moveTo>
                <a:lnTo>
                  <a:pt x="9392643" y="0"/>
                </a:lnTo>
                <a:lnTo>
                  <a:pt x="9392643" y="9529476"/>
                </a:lnTo>
                <a:lnTo>
                  <a:pt x="0" y="9529476"/>
                </a:lnTo>
                <a:lnTo>
                  <a:pt x="0" y="0"/>
                </a:lnTo>
                <a:close/>
              </a:path>
            </a:pathLst>
          </a:custGeom>
          <a:blipFill rotWithShape="1">
            <a:blip r:embed="rId3">
              <a:alphaModFix amt="20999"/>
            </a:blip>
            <a:stretch>
              <a:fillRect/>
            </a:stretch>
          </a:blipFill>
          <a:ln>
            <a:noFill/>
          </a:ln>
        </p:spPr>
      </p:sp>
      <p:sp>
        <p:nvSpPr>
          <p:cNvPr id="728" name="Google Shape;728;p33"/>
          <p:cNvSpPr/>
          <p:nvPr/>
        </p:nvSpPr>
        <p:spPr>
          <a:xfrm>
            <a:off x="-229120" y="-962192"/>
            <a:ext cx="4873712" cy="3438303"/>
          </a:xfrm>
          <a:custGeom>
            <a:avLst/>
            <a:gdLst/>
            <a:ahLst/>
            <a:cxnLst/>
            <a:rect l="l" t="t" r="r" b="b"/>
            <a:pathLst>
              <a:path w="4873712" h="3438303" extrusionOk="0">
                <a:moveTo>
                  <a:pt x="0" y="0"/>
                </a:moveTo>
                <a:lnTo>
                  <a:pt x="4873712" y="0"/>
                </a:lnTo>
                <a:lnTo>
                  <a:pt x="4873712" y="3438303"/>
                </a:lnTo>
                <a:lnTo>
                  <a:pt x="0" y="3438303"/>
                </a:lnTo>
                <a:lnTo>
                  <a:pt x="0" y="0"/>
                </a:lnTo>
                <a:close/>
              </a:path>
            </a:pathLst>
          </a:custGeom>
          <a:blipFill rotWithShape="1">
            <a:blip r:embed="rId4">
              <a:alphaModFix/>
            </a:blip>
            <a:stretch>
              <a:fillRect t="-20869" b="-20869"/>
            </a:stretch>
          </a:blipFill>
          <a:ln>
            <a:noFill/>
          </a:ln>
        </p:spPr>
      </p:sp>
      <p:sp>
        <p:nvSpPr>
          <p:cNvPr id="729" name="Google Shape;729;p33"/>
          <p:cNvSpPr txBox="1"/>
          <p:nvPr/>
        </p:nvSpPr>
        <p:spPr>
          <a:xfrm>
            <a:off x="4467202" y="2860260"/>
            <a:ext cx="8819592" cy="1771491"/>
          </a:xfrm>
          <a:prstGeom prst="rect">
            <a:avLst/>
          </a:prstGeom>
          <a:noFill/>
          <a:ln>
            <a:noFill/>
          </a:ln>
        </p:spPr>
        <p:txBody>
          <a:bodyPr spcFirstLastPara="1" wrap="square" lIns="0" tIns="0" rIns="0" bIns="0" anchor="t" anchorCtr="0">
            <a:spAutoFit/>
          </a:bodyPr>
          <a:lstStyle/>
          <a:p>
            <a:pPr marL="0" marR="0" lvl="0" indent="0" algn="l" rtl="0">
              <a:lnSpc>
                <a:spcPct val="140003"/>
              </a:lnSpc>
              <a:spcBef>
                <a:spcPts val="0"/>
              </a:spcBef>
              <a:spcAft>
                <a:spcPts val="0"/>
              </a:spcAft>
              <a:buNone/>
            </a:pPr>
            <a:r>
              <a:rPr lang="en-US" sz="10364" b="1" i="0" u="none" strike="noStrike" cap="none">
                <a:solidFill>
                  <a:srgbClr val="051D40"/>
                </a:solidFill>
                <a:latin typeface="Open Sans ExtraBold"/>
                <a:ea typeface="Open Sans ExtraBold"/>
                <a:cs typeface="Open Sans ExtraBold"/>
                <a:sym typeface="Open Sans ExtraBold"/>
              </a:rPr>
              <a:t>THANK YOU!</a:t>
            </a:r>
            <a:endParaRPr/>
          </a:p>
        </p:txBody>
      </p:sp>
      <p:sp>
        <p:nvSpPr>
          <p:cNvPr id="730" name="Google Shape;730;p33"/>
          <p:cNvSpPr txBox="1"/>
          <p:nvPr/>
        </p:nvSpPr>
        <p:spPr>
          <a:xfrm>
            <a:off x="3467100" y="5086350"/>
            <a:ext cx="11353800" cy="1354923"/>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2577" b="1" i="0" u="none" strike="noStrike" cap="none">
                <a:solidFill>
                  <a:srgbClr val="145DA0"/>
                </a:solidFill>
                <a:latin typeface="Open Sans ExtraBold"/>
                <a:ea typeface="Open Sans ExtraBold"/>
                <a:cs typeface="Open Sans ExtraBold"/>
                <a:sym typeface="Open Sans ExtraBold"/>
              </a:rPr>
              <a:t>In case of any queries, you may reach out at nupuramc@gmail.com </a:t>
            </a:r>
            <a:endParaRPr/>
          </a:p>
          <a:p>
            <a:pPr marL="0" marR="0" lvl="0" indent="0" algn="ctr" rtl="0">
              <a:lnSpc>
                <a:spcPct val="140007"/>
              </a:lnSpc>
              <a:spcBef>
                <a:spcPts val="0"/>
              </a:spcBef>
              <a:spcAft>
                <a:spcPts val="0"/>
              </a:spcAft>
              <a:buNone/>
            </a:pPr>
            <a:r>
              <a:rPr lang="en-US" sz="2577" b="1" i="0" u="none" strike="noStrike" cap="none">
                <a:solidFill>
                  <a:srgbClr val="145DA0"/>
                </a:solidFill>
                <a:latin typeface="Open Sans ExtraBold"/>
                <a:ea typeface="Open Sans ExtraBold"/>
                <a:cs typeface="Open Sans ExtraBold"/>
                <a:sym typeface="Open Sans ExtraBold"/>
              </a:rPr>
              <a:t>OR </a:t>
            </a:r>
            <a:endParaRPr/>
          </a:p>
          <a:p>
            <a:pPr marL="0" marR="0" lvl="0" indent="0" algn="ctr" rtl="0">
              <a:lnSpc>
                <a:spcPct val="140007"/>
              </a:lnSpc>
              <a:spcBef>
                <a:spcPts val="0"/>
              </a:spcBef>
              <a:spcAft>
                <a:spcPts val="0"/>
              </a:spcAft>
              <a:buNone/>
            </a:pPr>
            <a:r>
              <a:rPr lang="en-US" sz="2577" b="1" i="0" u="none" strike="noStrike" cap="none">
                <a:solidFill>
                  <a:srgbClr val="145DA0"/>
                </a:solidFill>
                <a:latin typeface="Open Sans ExtraBold"/>
                <a:ea typeface="Open Sans ExtraBold"/>
                <a:cs typeface="Open Sans ExtraBold"/>
                <a:sym typeface="Open Sans ExtraBold"/>
              </a:rPr>
              <a:t>Contact at +91 94330-53891. </a:t>
            </a:r>
            <a:endParaRPr/>
          </a:p>
        </p:txBody>
      </p:sp>
      <p:sp>
        <p:nvSpPr>
          <p:cNvPr id="731" name="Google Shape;731;p33"/>
          <p:cNvSpPr/>
          <p:nvPr/>
        </p:nvSpPr>
        <p:spPr>
          <a:xfrm>
            <a:off x="1295400" y="9530041"/>
            <a:ext cx="91440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12750"/>
              </a:lnSpc>
              <a:spcBef>
                <a:spcPts val="0"/>
              </a:spcBef>
              <a:spcAft>
                <a:spcPts val="0"/>
              </a:spcAft>
              <a:buNone/>
            </a:pPr>
            <a:r>
              <a:rPr lang="en-US" sz="3200" b="1" i="0" u="none" strike="noStrike" cap="none">
                <a:solidFill>
                  <a:srgbClr val="145DA0"/>
                </a:solidFill>
                <a:latin typeface="Open Sans ExtraBold"/>
                <a:ea typeface="Open Sans ExtraBold"/>
                <a:cs typeface="Open Sans ExtraBold"/>
                <a:sym typeface="Open Sans ExtraBold"/>
              </a:rPr>
              <a:t>Follow us on: </a:t>
            </a:r>
            <a:endParaRPr sz="3200" b="1" i="0" u="none" strike="noStrike" cap="none">
              <a:solidFill>
                <a:srgbClr val="145DA0"/>
              </a:solidFill>
              <a:latin typeface="Open Sans ExtraBold"/>
              <a:ea typeface="Open Sans ExtraBold"/>
              <a:cs typeface="Open Sans ExtraBold"/>
              <a:sym typeface="Open Sans ExtraBold"/>
            </a:endParaRPr>
          </a:p>
        </p:txBody>
      </p:sp>
      <p:pic>
        <p:nvPicPr>
          <p:cNvPr id="732" name="Google Shape;732;p33"/>
          <p:cNvPicPr preferRelativeResize="0"/>
          <p:nvPr/>
        </p:nvPicPr>
        <p:blipFill rotWithShape="1">
          <a:blip r:embed="rId5">
            <a:alphaModFix/>
          </a:blip>
          <a:srcRect/>
          <a:stretch/>
        </p:blipFill>
        <p:spPr>
          <a:xfrm>
            <a:off x="7434033" y="9474032"/>
            <a:ext cx="666016" cy="666016"/>
          </a:xfrm>
          <a:prstGeom prst="rect">
            <a:avLst/>
          </a:prstGeom>
          <a:noFill/>
          <a:ln>
            <a:noFill/>
          </a:ln>
        </p:spPr>
      </p:pic>
      <p:pic>
        <p:nvPicPr>
          <p:cNvPr id="733" name="Google Shape;733;p33"/>
          <p:cNvPicPr preferRelativeResize="0"/>
          <p:nvPr/>
        </p:nvPicPr>
        <p:blipFill rotWithShape="1">
          <a:blip r:embed="rId6">
            <a:alphaModFix/>
          </a:blip>
          <a:srcRect/>
          <a:stretch/>
        </p:blipFill>
        <p:spPr>
          <a:xfrm>
            <a:off x="8227566" y="9276002"/>
            <a:ext cx="1076997" cy="10769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34"/>
        <p:cNvGrpSpPr/>
        <p:nvPr/>
      </p:nvGrpSpPr>
      <p:grpSpPr>
        <a:xfrm>
          <a:off x="0" y="0"/>
          <a:ext cx="0" cy="0"/>
          <a:chOff x="0" y="0"/>
          <a:chExt cx="0" cy="0"/>
        </a:xfrm>
      </p:grpSpPr>
      <p:grpSp>
        <p:nvGrpSpPr>
          <p:cNvPr id="135" name="Google Shape;135;p4"/>
          <p:cNvGrpSpPr/>
          <p:nvPr/>
        </p:nvGrpSpPr>
        <p:grpSpPr>
          <a:xfrm>
            <a:off x="-188217" y="9113639"/>
            <a:ext cx="18476217" cy="1173361"/>
            <a:chOff x="0" y="-38100"/>
            <a:chExt cx="4866164" cy="309033"/>
          </a:xfrm>
        </p:grpSpPr>
        <p:sp>
          <p:nvSpPr>
            <p:cNvPr id="136" name="Google Shape;136;p4"/>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5B98BA"/>
            </a:solidFill>
            <a:ln>
              <a:noFill/>
            </a:ln>
          </p:spPr>
        </p:sp>
        <p:sp>
          <p:nvSpPr>
            <p:cNvPr id="137" name="Google Shape;137;p4"/>
            <p:cNvSpPr txBox="1"/>
            <p:nvPr/>
          </p:nvSpPr>
          <p:spPr>
            <a:xfrm>
              <a:off x="0" y="-38100"/>
              <a:ext cx="4866164"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8" name="Google Shape;138;p4"/>
          <p:cNvGrpSpPr/>
          <p:nvPr/>
        </p:nvGrpSpPr>
        <p:grpSpPr>
          <a:xfrm>
            <a:off x="3051570" y="55504"/>
            <a:ext cx="12471520" cy="9094788"/>
            <a:chOff x="0" y="-38100"/>
            <a:chExt cx="3284680" cy="2395335"/>
          </a:xfrm>
        </p:grpSpPr>
        <p:sp>
          <p:nvSpPr>
            <p:cNvPr id="139" name="Google Shape;139;p4"/>
            <p:cNvSpPr/>
            <p:nvPr/>
          </p:nvSpPr>
          <p:spPr>
            <a:xfrm>
              <a:off x="0" y="0"/>
              <a:ext cx="3284680" cy="2357235"/>
            </a:xfrm>
            <a:custGeom>
              <a:avLst/>
              <a:gdLst/>
              <a:ahLst/>
              <a:cxnLst/>
              <a:rect l="l" t="t" r="r" b="b"/>
              <a:pathLst>
                <a:path w="3284680" h="2357235" extrusionOk="0">
                  <a:moveTo>
                    <a:pt x="0" y="0"/>
                  </a:moveTo>
                  <a:lnTo>
                    <a:pt x="3284680" y="0"/>
                  </a:lnTo>
                  <a:lnTo>
                    <a:pt x="3284680" y="2357235"/>
                  </a:lnTo>
                  <a:lnTo>
                    <a:pt x="0" y="2357235"/>
                  </a:lnTo>
                  <a:close/>
                </a:path>
              </a:pathLst>
            </a:custGeom>
            <a:solidFill>
              <a:srgbClr val="145DA0"/>
            </a:solidFill>
            <a:ln>
              <a:noFill/>
            </a:ln>
          </p:spPr>
        </p:sp>
        <p:sp>
          <p:nvSpPr>
            <p:cNvPr id="140" name="Google Shape;140;p4"/>
            <p:cNvSpPr txBox="1"/>
            <p:nvPr/>
          </p:nvSpPr>
          <p:spPr>
            <a:xfrm>
              <a:off x="0" y="-38100"/>
              <a:ext cx="3284680" cy="23953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p4"/>
          <p:cNvSpPr txBox="1"/>
          <p:nvPr/>
        </p:nvSpPr>
        <p:spPr>
          <a:xfrm>
            <a:off x="4387134" y="1661453"/>
            <a:ext cx="10601175" cy="8640442"/>
          </a:xfrm>
          <a:prstGeom prst="rect">
            <a:avLst/>
          </a:prstGeom>
          <a:noFill/>
          <a:ln>
            <a:noFill/>
          </a:ln>
        </p:spPr>
        <p:txBody>
          <a:bodyPr spcFirstLastPara="1" wrap="square" lIns="0" tIns="0" rIns="0" bIns="0" anchor="t" anchorCtr="0">
            <a:spAutoFit/>
          </a:bodyPr>
          <a:lstStyle/>
          <a:p>
            <a:pPr marL="0" marR="0" lvl="0" indent="0" algn="just" rtl="0">
              <a:lnSpc>
                <a:spcPct val="139977"/>
              </a:lnSpc>
              <a:spcBef>
                <a:spcPts val="0"/>
              </a:spcBef>
              <a:spcAft>
                <a:spcPts val="0"/>
              </a:spcAft>
              <a:buNone/>
            </a:pPr>
            <a:r>
              <a:rPr lang="en-US" sz="2000" b="0" i="0" u="none" strike="noStrike" cap="none" dirty="0">
                <a:solidFill>
                  <a:srgbClr val="FDFDFD"/>
                </a:solidFill>
                <a:latin typeface="Poppins"/>
                <a:ea typeface="Poppins"/>
                <a:cs typeface="Poppins"/>
                <a:sym typeface="Poppins"/>
              </a:rPr>
              <a:t>The Companies Act, 2013, draws reference to Section 2(h) of the Securities  Contracts (Regulations) Act, 1956, and securities include, </a:t>
            </a:r>
            <a:endParaRPr sz="2000" dirty="0"/>
          </a:p>
          <a:p>
            <a:pPr marL="0" marR="0" lvl="0" indent="0" algn="just" rtl="0">
              <a:lnSpc>
                <a:spcPct val="139977"/>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2000" b="0" i="0" u="none" strike="noStrike" cap="none" dirty="0">
                <a:solidFill>
                  <a:srgbClr val="FDFDFD"/>
                </a:solidFill>
                <a:latin typeface="Poppins"/>
                <a:ea typeface="Poppins"/>
                <a:cs typeface="Poppins"/>
                <a:sym typeface="Poppins"/>
              </a:rPr>
              <a:t>(id) units or any other such instrument issued to the investors under any mutual fund scheme.  </a:t>
            </a:r>
            <a:endParaRPr sz="2000" dirty="0"/>
          </a:p>
          <a:p>
            <a:pPr marL="0" marR="0" lvl="0" indent="0" algn="just" rtl="0">
              <a:lnSpc>
                <a:spcPct val="139977"/>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2000" b="0" i="0" u="none" strike="noStrike" cap="none" dirty="0">
                <a:solidFill>
                  <a:srgbClr val="FDFDFD"/>
                </a:solidFill>
                <a:latin typeface="Poppins"/>
                <a:ea typeface="Poppins"/>
                <a:cs typeface="Poppins"/>
                <a:sym typeface="Poppins"/>
              </a:rPr>
              <a:t>ii) Government securities; </a:t>
            </a:r>
            <a:endParaRPr sz="2000" dirty="0"/>
          </a:p>
          <a:p>
            <a:pPr marL="0" marR="0" lvl="0" indent="0" algn="just" rtl="0">
              <a:lnSpc>
                <a:spcPct val="139977"/>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2000" b="0" i="0" u="none" strike="noStrike" cap="none" dirty="0">
                <a:solidFill>
                  <a:srgbClr val="FDFDFD"/>
                </a:solidFill>
                <a:latin typeface="Poppins"/>
                <a:ea typeface="Poppins"/>
                <a:cs typeface="Poppins"/>
                <a:sym typeface="Poppins"/>
              </a:rPr>
              <a:t>(</a:t>
            </a:r>
            <a:r>
              <a:rPr lang="en-US" sz="2000" b="0" i="0" u="none" strike="noStrike" cap="none" dirty="0" err="1">
                <a:solidFill>
                  <a:srgbClr val="FDFDFD"/>
                </a:solidFill>
                <a:latin typeface="Poppins"/>
                <a:ea typeface="Poppins"/>
                <a:cs typeface="Poppins"/>
                <a:sym typeface="Poppins"/>
              </a:rPr>
              <a:t>iia</a:t>
            </a:r>
            <a:r>
              <a:rPr lang="en-US" sz="2000" b="0" i="0" u="none" strike="noStrike" cap="none" dirty="0">
                <a:solidFill>
                  <a:srgbClr val="FDFDFD"/>
                </a:solidFill>
                <a:latin typeface="Poppins"/>
                <a:ea typeface="Poppins"/>
                <a:cs typeface="Poppins"/>
                <a:sym typeface="Poppins"/>
              </a:rPr>
              <a:t>) such other instruments as may be declared by the Central Government to be securities; and </a:t>
            </a:r>
            <a:endParaRPr sz="2000" dirty="0"/>
          </a:p>
          <a:p>
            <a:pPr marL="0" marR="0" lvl="0" indent="0" algn="just" rtl="0">
              <a:lnSpc>
                <a:spcPct val="139977"/>
              </a:lnSpc>
              <a:spcBef>
                <a:spcPts val="0"/>
              </a:spcBef>
              <a:spcAft>
                <a:spcPts val="0"/>
              </a:spcAft>
              <a:buNone/>
            </a:pPr>
            <a:endParaRPr sz="2000"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r>
              <a:rPr lang="en-US" sz="2000" b="0" i="0" u="none" strike="noStrike" cap="none" dirty="0">
                <a:solidFill>
                  <a:srgbClr val="FDFDFD"/>
                </a:solidFill>
                <a:latin typeface="Poppins"/>
                <a:ea typeface="Poppins"/>
                <a:cs typeface="Poppins"/>
                <a:sym typeface="Poppins"/>
              </a:rPr>
              <a:t>(iii) rights or interest in securities;</a:t>
            </a:r>
            <a:endParaRPr sz="2000" dirty="0"/>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a:p>
            <a:pPr marL="0" marR="0" lvl="0" indent="0" algn="just" rtl="0">
              <a:lnSpc>
                <a:spcPct val="139977"/>
              </a:lnSpc>
              <a:spcBef>
                <a:spcPts val="0"/>
              </a:spcBef>
              <a:spcAft>
                <a:spcPts val="0"/>
              </a:spcAft>
              <a:buNone/>
            </a:pPr>
            <a:endParaRPr sz="2684" b="0" i="0" u="none" strike="noStrike" cap="none" dirty="0">
              <a:solidFill>
                <a:srgbClr val="FDFDFD"/>
              </a:solidFill>
              <a:latin typeface="Poppins"/>
              <a:ea typeface="Poppins"/>
              <a:cs typeface="Poppins"/>
              <a:sym typeface="Poppins"/>
            </a:endParaRPr>
          </a:p>
        </p:txBody>
      </p:sp>
      <p:sp>
        <p:nvSpPr>
          <p:cNvPr id="142" name="Google Shape;142;p4"/>
          <p:cNvSpPr/>
          <p:nvPr/>
        </p:nvSpPr>
        <p:spPr>
          <a:xfrm>
            <a:off x="1670945" y="7919308"/>
            <a:ext cx="2146726" cy="2146726"/>
          </a:xfrm>
          <a:custGeom>
            <a:avLst/>
            <a:gdLst/>
            <a:ahLst/>
            <a:cxnLst/>
            <a:rect l="l" t="t" r="r" b="b"/>
            <a:pathLst>
              <a:path w="2146726" h="2146726" extrusionOk="0">
                <a:moveTo>
                  <a:pt x="0" y="0"/>
                </a:moveTo>
                <a:lnTo>
                  <a:pt x="2146725" y="0"/>
                </a:lnTo>
                <a:lnTo>
                  <a:pt x="2146725" y="2146725"/>
                </a:lnTo>
                <a:lnTo>
                  <a:pt x="0" y="2146725"/>
                </a:lnTo>
                <a:lnTo>
                  <a:pt x="0" y="0"/>
                </a:lnTo>
                <a:close/>
              </a:path>
            </a:pathLst>
          </a:custGeom>
          <a:blipFill rotWithShape="1">
            <a:blip r:embed="rId3">
              <a:alphaModFix/>
            </a:blip>
            <a:stretch>
              <a:fillRect/>
            </a:stretch>
          </a:blipFill>
          <a:ln>
            <a:noFill/>
          </a:ln>
        </p:spPr>
      </p:sp>
      <p:sp>
        <p:nvSpPr>
          <p:cNvPr id="143" name="Google Shape;143;p4"/>
          <p:cNvSpPr/>
          <p:nvPr/>
        </p:nvSpPr>
        <p:spPr>
          <a:xfrm>
            <a:off x="15290742" y="8184937"/>
            <a:ext cx="1968558" cy="2038996"/>
          </a:xfrm>
          <a:custGeom>
            <a:avLst/>
            <a:gdLst/>
            <a:ahLst/>
            <a:cxnLst/>
            <a:rect l="l" t="t" r="r" b="b"/>
            <a:pathLst>
              <a:path w="1968558" h="2038996" extrusionOk="0">
                <a:moveTo>
                  <a:pt x="0" y="0"/>
                </a:moveTo>
                <a:lnTo>
                  <a:pt x="1968558" y="0"/>
                </a:lnTo>
                <a:lnTo>
                  <a:pt x="1968558" y="2038996"/>
                </a:lnTo>
                <a:lnTo>
                  <a:pt x="0" y="2038996"/>
                </a:lnTo>
                <a:lnTo>
                  <a:pt x="0" y="0"/>
                </a:lnTo>
                <a:close/>
              </a:path>
            </a:pathLst>
          </a:custGeom>
          <a:blipFill rotWithShape="1">
            <a:blip r:embed="rId4">
              <a:alphaModFix/>
            </a:blip>
            <a:stretch>
              <a:fillRect/>
            </a:stretch>
          </a:blipFill>
          <a:ln>
            <a:noFill/>
          </a:ln>
        </p:spPr>
      </p:sp>
      <p:sp>
        <p:nvSpPr>
          <p:cNvPr id="144" name="Google Shape;144;p4"/>
          <p:cNvSpPr txBox="1"/>
          <p:nvPr/>
        </p:nvSpPr>
        <p:spPr>
          <a:xfrm>
            <a:off x="4214203" y="541709"/>
            <a:ext cx="11308887" cy="878731"/>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154" b="1" i="0" u="none" strike="noStrike" cap="none">
                <a:solidFill>
                  <a:srgbClr val="FDFDFD"/>
                </a:solidFill>
                <a:latin typeface="Open Sans ExtraBold"/>
                <a:ea typeface="Open Sans ExtraBold"/>
                <a:cs typeface="Open Sans ExtraBold"/>
                <a:sym typeface="Open Sans ExtraBold"/>
              </a:rPr>
              <a:t>What does “securities” include?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48"/>
        <p:cNvGrpSpPr/>
        <p:nvPr/>
      </p:nvGrpSpPr>
      <p:grpSpPr>
        <a:xfrm>
          <a:off x="0" y="0"/>
          <a:ext cx="0" cy="0"/>
          <a:chOff x="0" y="0"/>
          <a:chExt cx="0" cy="0"/>
        </a:xfrm>
      </p:grpSpPr>
      <p:grpSp>
        <p:nvGrpSpPr>
          <p:cNvPr id="149" name="Google Shape;149;p5"/>
          <p:cNvGrpSpPr/>
          <p:nvPr/>
        </p:nvGrpSpPr>
        <p:grpSpPr>
          <a:xfrm>
            <a:off x="-6656283" y="-2445901"/>
            <a:ext cx="15178802" cy="15178802"/>
            <a:chOff x="0" y="0"/>
            <a:chExt cx="812800" cy="812800"/>
          </a:xfrm>
        </p:grpSpPr>
        <p:sp>
          <p:nvSpPr>
            <p:cNvPr id="150" name="Google Shape;15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5"/>
          <p:cNvGrpSpPr/>
          <p:nvPr/>
        </p:nvGrpSpPr>
        <p:grpSpPr>
          <a:xfrm>
            <a:off x="-6007842" y="-1797460"/>
            <a:ext cx="13881919" cy="13881919"/>
            <a:chOff x="0" y="0"/>
            <a:chExt cx="812800" cy="812800"/>
          </a:xfrm>
        </p:grpSpPr>
        <p:sp>
          <p:nvSpPr>
            <p:cNvPr id="153" name="Google Shape;153;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5"/>
          <p:cNvSpPr txBox="1"/>
          <p:nvPr/>
        </p:nvSpPr>
        <p:spPr>
          <a:xfrm>
            <a:off x="714774" y="2982167"/>
            <a:ext cx="6563490" cy="3581383"/>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5092" b="1" i="0" u="none" strike="noStrike" cap="none">
                <a:solidFill>
                  <a:srgbClr val="FDFDFD"/>
                </a:solidFill>
                <a:latin typeface="Open Sans ExtraBold"/>
                <a:ea typeface="Open Sans ExtraBold"/>
                <a:cs typeface="Open Sans ExtraBold"/>
                <a:sym typeface="Open Sans ExtraBold"/>
              </a:rPr>
              <a:t>How Dematerialization was mandated by the Regulators</a:t>
            </a:r>
            <a:endParaRPr/>
          </a:p>
        </p:txBody>
      </p:sp>
      <p:sp>
        <p:nvSpPr>
          <p:cNvPr id="156" name="Google Shape;156;p5"/>
          <p:cNvSpPr/>
          <p:nvPr/>
        </p:nvSpPr>
        <p:spPr>
          <a:xfrm>
            <a:off x="8400935" y="597015"/>
            <a:ext cx="1491263" cy="1491263"/>
          </a:xfrm>
          <a:custGeom>
            <a:avLst/>
            <a:gdLst/>
            <a:ahLst/>
            <a:cxnLst/>
            <a:rect l="l" t="t" r="r" b="b"/>
            <a:pathLst>
              <a:path w="1491263" h="1491263" extrusionOk="0">
                <a:moveTo>
                  <a:pt x="0" y="0"/>
                </a:moveTo>
                <a:lnTo>
                  <a:pt x="1491263" y="0"/>
                </a:lnTo>
                <a:lnTo>
                  <a:pt x="1491263" y="1491263"/>
                </a:lnTo>
                <a:lnTo>
                  <a:pt x="0" y="1491263"/>
                </a:lnTo>
                <a:lnTo>
                  <a:pt x="0" y="0"/>
                </a:lnTo>
                <a:close/>
              </a:path>
            </a:pathLst>
          </a:custGeom>
          <a:blipFill rotWithShape="1">
            <a:blip r:embed="rId3">
              <a:alphaModFix/>
            </a:blip>
            <a:stretch>
              <a:fillRect/>
            </a:stretch>
          </a:blipFill>
          <a:ln>
            <a:noFill/>
          </a:ln>
        </p:spPr>
      </p:sp>
      <p:sp>
        <p:nvSpPr>
          <p:cNvPr id="157" name="Google Shape;157;p5"/>
          <p:cNvSpPr txBox="1"/>
          <p:nvPr/>
        </p:nvSpPr>
        <p:spPr>
          <a:xfrm>
            <a:off x="8551566" y="748934"/>
            <a:ext cx="1134140" cy="801632"/>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4784" b="1" i="0" u="none" strike="noStrike" cap="none" dirty="0">
                <a:solidFill>
                  <a:srgbClr val="FDFDFD"/>
                </a:solidFill>
                <a:latin typeface="Open Sans ExtraBold"/>
                <a:ea typeface="Open Sans ExtraBold"/>
                <a:cs typeface="Open Sans ExtraBold"/>
                <a:sym typeface="Open Sans ExtraBold"/>
              </a:rPr>
              <a:t>01</a:t>
            </a:r>
            <a:endParaRPr dirty="0"/>
          </a:p>
        </p:txBody>
      </p:sp>
      <p:sp>
        <p:nvSpPr>
          <p:cNvPr id="158" name="Google Shape;158;p5"/>
          <p:cNvSpPr/>
          <p:nvPr/>
        </p:nvSpPr>
        <p:spPr>
          <a:xfrm>
            <a:off x="8594508" y="2824777"/>
            <a:ext cx="1424256" cy="1424256"/>
          </a:xfrm>
          <a:custGeom>
            <a:avLst/>
            <a:gdLst/>
            <a:ahLst/>
            <a:cxnLst/>
            <a:rect l="l" t="t" r="r" b="b"/>
            <a:pathLst>
              <a:path w="1424256" h="1424256" extrusionOk="0">
                <a:moveTo>
                  <a:pt x="0" y="0"/>
                </a:moveTo>
                <a:lnTo>
                  <a:pt x="1424256" y="0"/>
                </a:lnTo>
                <a:lnTo>
                  <a:pt x="1424256" y="1424256"/>
                </a:lnTo>
                <a:lnTo>
                  <a:pt x="0" y="1424256"/>
                </a:lnTo>
                <a:lnTo>
                  <a:pt x="0" y="0"/>
                </a:lnTo>
                <a:close/>
              </a:path>
            </a:pathLst>
          </a:custGeom>
          <a:blipFill rotWithShape="1">
            <a:blip r:embed="rId3">
              <a:alphaModFix/>
            </a:blip>
            <a:stretch>
              <a:fillRect/>
            </a:stretch>
          </a:blipFill>
          <a:ln>
            <a:noFill/>
          </a:ln>
        </p:spPr>
      </p:sp>
      <p:sp>
        <p:nvSpPr>
          <p:cNvPr id="159" name="Google Shape;159;p5"/>
          <p:cNvSpPr txBox="1"/>
          <p:nvPr/>
        </p:nvSpPr>
        <p:spPr>
          <a:xfrm>
            <a:off x="10142349" y="3094593"/>
            <a:ext cx="6865848" cy="1723549"/>
          </a:xfrm>
          <a:prstGeom prst="rect">
            <a:avLst/>
          </a:prstGeom>
          <a:noFill/>
          <a:ln>
            <a:noFill/>
          </a:ln>
        </p:spPr>
        <p:txBody>
          <a:bodyPr spcFirstLastPara="1" wrap="square" lIns="0" tIns="0" rIns="0" bIns="0" anchor="t" anchorCtr="0">
            <a:spAutoFit/>
          </a:bodyPr>
          <a:lstStyle/>
          <a:p>
            <a:pPr marL="0" marR="0" lvl="0" indent="0" algn="just" rtl="0">
              <a:lnSpc>
                <a:spcPct val="140024"/>
              </a:lnSpc>
              <a:spcBef>
                <a:spcPts val="0"/>
              </a:spcBef>
              <a:spcAft>
                <a:spcPts val="0"/>
              </a:spcAft>
              <a:buNone/>
            </a:pPr>
            <a:r>
              <a:rPr lang="en-US" sz="2000" b="1" i="0" u="none" strike="noStrike" cap="none" dirty="0">
                <a:solidFill>
                  <a:srgbClr val="000000"/>
                </a:solidFill>
                <a:latin typeface="Cambria"/>
                <a:ea typeface="Cambria"/>
                <a:cs typeface="Cambria"/>
                <a:sym typeface="Cambria"/>
              </a:rPr>
              <a:t>Companies (Prospectus and Allotment of Securities) (Third Amendment) Rules, 2018 dated 10</a:t>
            </a:r>
            <a:r>
              <a:rPr lang="en-US" sz="2000" b="1" i="0" u="none" strike="noStrike" cap="none" baseline="30000" dirty="0">
                <a:solidFill>
                  <a:srgbClr val="000000"/>
                </a:solidFill>
                <a:latin typeface="Cambria"/>
                <a:ea typeface="Cambria"/>
                <a:cs typeface="Cambria"/>
                <a:sym typeface="Cambria"/>
              </a:rPr>
              <a:t>TH</a:t>
            </a:r>
            <a:r>
              <a:rPr lang="en-US" sz="2000" b="1" i="0" u="none" strike="noStrike" cap="none" dirty="0">
                <a:solidFill>
                  <a:srgbClr val="000000"/>
                </a:solidFill>
                <a:latin typeface="Cambria"/>
                <a:ea typeface="Cambria"/>
                <a:cs typeface="Cambria"/>
                <a:sym typeface="Cambria"/>
              </a:rPr>
              <a:t> September 2018: </a:t>
            </a:r>
            <a:r>
              <a:rPr lang="en-US" sz="2000" b="1" i="0" u="none" strike="noStrike" cap="none" dirty="0">
                <a:solidFill>
                  <a:srgbClr val="145DA0"/>
                </a:solidFill>
                <a:latin typeface="Cambria"/>
                <a:ea typeface="Cambria"/>
                <a:cs typeface="Cambria"/>
                <a:sym typeface="Cambria"/>
              </a:rPr>
              <a:t> ALL Unlisted Public Companies will issue and transfer ALL its securities in Dematerialized Form only. </a:t>
            </a:r>
            <a:endParaRPr sz="2000" dirty="0"/>
          </a:p>
        </p:txBody>
      </p:sp>
      <p:sp>
        <p:nvSpPr>
          <p:cNvPr id="160" name="Google Shape;160;p5"/>
          <p:cNvSpPr txBox="1"/>
          <p:nvPr/>
        </p:nvSpPr>
        <p:spPr>
          <a:xfrm>
            <a:off x="8758058" y="2942255"/>
            <a:ext cx="1134140" cy="801632"/>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4784" b="1" i="0" u="none" strike="noStrike" cap="none" dirty="0">
                <a:solidFill>
                  <a:srgbClr val="FDFDFD"/>
                </a:solidFill>
                <a:latin typeface="Open Sans ExtraBold"/>
                <a:ea typeface="Open Sans ExtraBold"/>
                <a:cs typeface="Open Sans ExtraBold"/>
                <a:sym typeface="Open Sans ExtraBold"/>
              </a:rPr>
              <a:t>02</a:t>
            </a:r>
            <a:endParaRPr dirty="0"/>
          </a:p>
        </p:txBody>
      </p:sp>
      <p:sp>
        <p:nvSpPr>
          <p:cNvPr id="161" name="Google Shape;161;p5"/>
          <p:cNvSpPr/>
          <p:nvPr/>
        </p:nvSpPr>
        <p:spPr>
          <a:xfrm>
            <a:off x="8718093" y="5481943"/>
            <a:ext cx="1424256" cy="1424256"/>
          </a:xfrm>
          <a:custGeom>
            <a:avLst/>
            <a:gdLst/>
            <a:ahLst/>
            <a:cxnLst/>
            <a:rect l="l" t="t" r="r" b="b"/>
            <a:pathLst>
              <a:path w="1424256" h="1424256" extrusionOk="0">
                <a:moveTo>
                  <a:pt x="0" y="0"/>
                </a:moveTo>
                <a:lnTo>
                  <a:pt x="1424256" y="0"/>
                </a:lnTo>
                <a:lnTo>
                  <a:pt x="1424256" y="1424256"/>
                </a:lnTo>
                <a:lnTo>
                  <a:pt x="0" y="1424256"/>
                </a:lnTo>
                <a:lnTo>
                  <a:pt x="0" y="0"/>
                </a:lnTo>
                <a:close/>
              </a:path>
            </a:pathLst>
          </a:custGeom>
          <a:blipFill rotWithShape="1">
            <a:blip r:embed="rId3">
              <a:alphaModFix/>
            </a:blip>
            <a:stretch>
              <a:fillRect/>
            </a:stretch>
          </a:blipFill>
          <a:ln>
            <a:noFill/>
          </a:ln>
        </p:spPr>
      </p:sp>
      <p:sp>
        <p:nvSpPr>
          <p:cNvPr id="162" name="Google Shape;162;p5"/>
          <p:cNvSpPr txBox="1"/>
          <p:nvPr/>
        </p:nvSpPr>
        <p:spPr>
          <a:xfrm>
            <a:off x="10216549" y="5640722"/>
            <a:ext cx="7120642" cy="172354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1" i="0" u="none" strike="noStrike" cap="none" dirty="0">
                <a:solidFill>
                  <a:srgbClr val="000000"/>
                </a:solidFill>
                <a:latin typeface="Cambria"/>
                <a:ea typeface="Cambria"/>
                <a:cs typeface="Cambria"/>
                <a:sym typeface="Cambria"/>
              </a:rPr>
              <a:t>Companies (Prospectus and Allotment of Securities) (Third Amendment) Rules, 2019</a:t>
            </a:r>
            <a:r>
              <a:rPr lang="en-US" sz="2000" b="1" i="0" u="none" strike="noStrike" cap="none" dirty="0">
                <a:solidFill>
                  <a:srgbClr val="145DA0"/>
                </a:solidFill>
                <a:latin typeface="Cambria"/>
                <a:ea typeface="Cambria"/>
                <a:cs typeface="Cambria"/>
                <a:sym typeface="Cambria"/>
              </a:rPr>
              <a:t> dated May 22, 2019:  Mandating submission of Form PAS-6 on a Half-Yearly Basis with the ROC. </a:t>
            </a:r>
            <a:endParaRPr sz="2000" dirty="0"/>
          </a:p>
        </p:txBody>
      </p:sp>
      <p:sp>
        <p:nvSpPr>
          <p:cNvPr id="163" name="Google Shape;163;p5"/>
          <p:cNvSpPr txBox="1"/>
          <p:nvPr/>
        </p:nvSpPr>
        <p:spPr>
          <a:xfrm>
            <a:off x="8900251" y="5640722"/>
            <a:ext cx="1134140" cy="801632"/>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4784" b="1" i="0" u="none" strike="noStrike" cap="none" dirty="0">
                <a:solidFill>
                  <a:srgbClr val="FDFDFD"/>
                </a:solidFill>
                <a:latin typeface="Open Sans ExtraBold"/>
                <a:ea typeface="Open Sans ExtraBold"/>
                <a:cs typeface="Open Sans ExtraBold"/>
                <a:sym typeface="Open Sans ExtraBold"/>
              </a:rPr>
              <a:t>03</a:t>
            </a:r>
            <a:endParaRPr dirty="0"/>
          </a:p>
        </p:txBody>
      </p:sp>
      <p:sp>
        <p:nvSpPr>
          <p:cNvPr id="164" name="Google Shape;164;p5"/>
          <p:cNvSpPr/>
          <p:nvPr/>
        </p:nvSpPr>
        <p:spPr>
          <a:xfrm>
            <a:off x="8683067" y="7834044"/>
            <a:ext cx="1424256" cy="1424256"/>
          </a:xfrm>
          <a:custGeom>
            <a:avLst/>
            <a:gdLst/>
            <a:ahLst/>
            <a:cxnLst/>
            <a:rect l="l" t="t" r="r" b="b"/>
            <a:pathLst>
              <a:path w="1424256" h="1424256" extrusionOk="0">
                <a:moveTo>
                  <a:pt x="0" y="0"/>
                </a:moveTo>
                <a:lnTo>
                  <a:pt x="1424256" y="0"/>
                </a:lnTo>
                <a:lnTo>
                  <a:pt x="1424256" y="1424256"/>
                </a:lnTo>
                <a:lnTo>
                  <a:pt x="0" y="1424256"/>
                </a:lnTo>
                <a:lnTo>
                  <a:pt x="0" y="0"/>
                </a:lnTo>
                <a:close/>
              </a:path>
            </a:pathLst>
          </a:custGeom>
          <a:blipFill rotWithShape="1">
            <a:blip r:embed="rId3">
              <a:alphaModFix/>
            </a:blip>
            <a:stretch>
              <a:fillRect/>
            </a:stretch>
          </a:blipFill>
          <a:ln>
            <a:noFill/>
          </a:ln>
        </p:spPr>
      </p:sp>
      <p:sp>
        <p:nvSpPr>
          <p:cNvPr id="165" name="Google Shape;165;p5"/>
          <p:cNvSpPr txBox="1"/>
          <p:nvPr/>
        </p:nvSpPr>
        <p:spPr>
          <a:xfrm>
            <a:off x="10412123" y="7869188"/>
            <a:ext cx="6925068" cy="215443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1" i="0" u="none" strike="noStrike" cap="none" dirty="0">
                <a:solidFill>
                  <a:srgbClr val="000000"/>
                </a:solidFill>
                <a:latin typeface="Cambria"/>
                <a:ea typeface="Cambria"/>
                <a:cs typeface="Cambria"/>
                <a:sym typeface="Cambria"/>
              </a:rPr>
              <a:t>Companies (Prospectus and Allotment of Securities) (Second Amendment) Rules, 2023,</a:t>
            </a:r>
            <a:r>
              <a:rPr lang="en-US" sz="2000" b="1" i="0" u="none" strike="noStrike" cap="none" dirty="0">
                <a:solidFill>
                  <a:srgbClr val="145DA0"/>
                </a:solidFill>
                <a:latin typeface="Cambria"/>
                <a:ea typeface="Cambria"/>
                <a:cs typeface="Cambria"/>
                <a:sym typeface="Cambria"/>
              </a:rPr>
              <a:t> dated  October 27, 2023:  Insertion of Rule 9B wherein Mandatory Dematerialization introduced for Share Warrants Issuers and Private Companies.  </a:t>
            </a:r>
            <a:endParaRPr sz="2000" dirty="0"/>
          </a:p>
        </p:txBody>
      </p:sp>
      <p:sp>
        <p:nvSpPr>
          <p:cNvPr id="166" name="Google Shape;166;p5"/>
          <p:cNvSpPr txBox="1"/>
          <p:nvPr/>
        </p:nvSpPr>
        <p:spPr>
          <a:xfrm>
            <a:off x="8828125" y="8010501"/>
            <a:ext cx="1134140" cy="801632"/>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4784" b="1" i="0" u="none" strike="noStrike" cap="none">
                <a:solidFill>
                  <a:srgbClr val="FDFDFD"/>
                </a:solidFill>
                <a:latin typeface="Open Sans ExtraBold"/>
                <a:ea typeface="Open Sans ExtraBold"/>
                <a:cs typeface="Open Sans ExtraBold"/>
                <a:sym typeface="Open Sans ExtraBold"/>
              </a:rPr>
              <a:t>04</a:t>
            </a:r>
            <a:endParaRPr/>
          </a:p>
        </p:txBody>
      </p:sp>
      <p:grpSp>
        <p:nvGrpSpPr>
          <p:cNvPr id="167" name="Google Shape;167;p5"/>
          <p:cNvGrpSpPr/>
          <p:nvPr/>
        </p:nvGrpSpPr>
        <p:grpSpPr>
          <a:xfrm>
            <a:off x="7905455" y="2656032"/>
            <a:ext cx="373607" cy="373607"/>
            <a:chOff x="0" y="0"/>
            <a:chExt cx="812800" cy="812800"/>
          </a:xfrm>
        </p:grpSpPr>
        <p:sp>
          <p:nvSpPr>
            <p:cNvPr id="168" name="Google Shape;1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cmpd="sng">
              <a:solidFill>
                <a:srgbClr val="00569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76200" y="28575"/>
              <a:ext cx="660400" cy="708025"/>
            </a:xfrm>
            <a:prstGeom prst="rect">
              <a:avLst/>
            </a:prstGeom>
            <a:noFill/>
            <a:ln>
              <a:noFill/>
            </a:ln>
          </p:spPr>
          <p:txBody>
            <a:bodyPr spcFirstLastPara="1" wrap="square" lIns="0" tIns="0" rIns="0" bIns="0" anchor="ctr" anchorCtr="0">
              <a:noAutofit/>
            </a:bodyPr>
            <a:lstStyle/>
            <a:p>
              <a:pPr marL="0" marR="0" lvl="0" indent="0" algn="ctr" rtl="0">
                <a:lnSpc>
                  <a:spcPct val="20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0" name="Google Shape;170;p5"/>
          <p:cNvGrpSpPr/>
          <p:nvPr/>
        </p:nvGrpSpPr>
        <p:grpSpPr>
          <a:xfrm>
            <a:off x="8315313" y="4180490"/>
            <a:ext cx="373607" cy="373607"/>
            <a:chOff x="0" y="0"/>
            <a:chExt cx="812800" cy="812800"/>
          </a:xfrm>
        </p:grpSpPr>
        <p:sp>
          <p:nvSpPr>
            <p:cNvPr id="171" name="Google Shape;1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cmpd="sng">
              <a:solidFill>
                <a:srgbClr val="00569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76200" y="28575"/>
              <a:ext cx="660400" cy="708025"/>
            </a:xfrm>
            <a:prstGeom prst="rect">
              <a:avLst/>
            </a:prstGeom>
            <a:noFill/>
            <a:ln>
              <a:noFill/>
            </a:ln>
          </p:spPr>
          <p:txBody>
            <a:bodyPr spcFirstLastPara="1" wrap="square" lIns="0" tIns="0" rIns="0" bIns="0" anchor="ctr" anchorCtr="0">
              <a:noAutofit/>
            </a:bodyPr>
            <a:lstStyle/>
            <a:p>
              <a:pPr marL="0" marR="0" lvl="0" indent="0" algn="ctr" rtl="0">
                <a:lnSpc>
                  <a:spcPct val="20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3" name="Google Shape;173;p5"/>
          <p:cNvGrpSpPr/>
          <p:nvPr/>
        </p:nvGrpSpPr>
        <p:grpSpPr>
          <a:xfrm>
            <a:off x="7944228" y="7402839"/>
            <a:ext cx="373607" cy="373607"/>
            <a:chOff x="0" y="0"/>
            <a:chExt cx="812800" cy="812800"/>
          </a:xfrm>
        </p:grpSpPr>
        <p:sp>
          <p:nvSpPr>
            <p:cNvPr id="174" name="Google Shape;1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cmpd="sng">
              <a:solidFill>
                <a:srgbClr val="00569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76200" y="28575"/>
              <a:ext cx="660400" cy="708025"/>
            </a:xfrm>
            <a:prstGeom prst="rect">
              <a:avLst/>
            </a:prstGeom>
            <a:noFill/>
            <a:ln>
              <a:noFill/>
            </a:ln>
          </p:spPr>
          <p:txBody>
            <a:bodyPr spcFirstLastPara="1" wrap="square" lIns="0" tIns="0" rIns="0" bIns="0" anchor="ctr" anchorCtr="0">
              <a:noAutofit/>
            </a:bodyPr>
            <a:lstStyle/>
            <a:p>
              <a:pPr marL="0" marR="0" lvl="0" indent="0" algn="ctr" rtl="0">
                <a:lnSpc>
                  <a:spcPct val="20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6" name="Google Shape;176;p5"/>
          <p:cNvGrpSpPr/>
          <p:nvPr/>
        </p:nvGrpSpPr>
        <p:grpSpPr>
          <a:xfrm>
            <a:off x="8309460" y="5760481"/>
            <a:ext cx="373607" cy="373607"/>
            <a:chOff x="0" y="0"/>
            <a:chExt cx="812800" cy="812800"/>
          </a:xfrm>
        </p:grpSpPr>
        <p:sp>
          <p:nvSpPr>
            <p:cNvPr id="177" name="Google Shape;177;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cmpd="sng">
              <a:solidFill>
                <a:srgbClr val="00569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76200" y="28575"/>
              <a:ext cx="660400" cy="708025"/>
            </a:xfrm>
            <a:prstGeom prst="rect">
              <a:avLst/>
            </a:prstGeom>
            <a:noFill/>
            <a:ln>
              <a:noFill/>
            </a:ln>
          </p:spPr>
          <p:txBody>
            <a:bodyPr spcFirstLastPara="1" wrap="square" lIns="0" tIns="0" rIns="0" bIns="0" anchor="ctr" anchorCtr="0">
              <a:noAutofit/>
            </a:bodyPr>
            <a:lstStyle/>
            <a:p>
              <a:pPr marL="0" marR="0" lvl="0" indent="0" algn="ctr" rtl="0">
                <a:lnSpc>
                  <a:spcPct val="20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9" name="Google Shape;179;p5"/>
          <p:cNvSpPr txBox="1"/>
          <p:nvPr/>
        </p:nvSpPr>
        <p:spPr>
          <a:xfrm>
            <a:off x="10034391" y="951953"/>
            <a:ext cx="7168938" cy="1292662"/>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000" b="1" i="0" u="none" strike="noStrike" cap="none" dirty="0">
                <a:solidFill>
                  <a:srgbClr val="145DA0"/>
                </a:solidFill>
                <a:latin typeface="Cambria"/>
                <a:ea typeface="Cambria"/>
                <a:cs typeface="Cambria"/>
                <a:sym typeface="Cambria"/>
              </a:rPr>
              <a:t>September 12, 2014: </a:t>
            </a:r>
            <a:r>
              <a:rPr lang="en-US" sz="2000" b="1" i="0" u="none" strike="noStrike" cap="none" dirty="0">
                <a:solidFill>
                  <a:srgbClr val="000000"/>
                </a:solidFill>
                <a:latin typeface="Cambria"/>
                <a:ea typeface="Cambria"/>
                <a:cs typeface="Cambria"/>
                <a:sym typeface="Cambria"/>
              </a:rPr>
              <a:t>Section 29 of the Companies Act, 2013</a:t>
            </a:r>
            <a:r>
              <a:rPr lang="en-US" sz="2000" b="1" i="0" u="none" strike="noStrike" cap="none" dirty="0">
                <a:solidFill>
                  <a:srgbClr val="145DA0"/>
                </a:solidFill>
                <a:latin typeface="Cambria"/>
                <a:ea typeface="Cambria"/>
                <a:cs typeface="Cambria"/>
                <a:sym typeface="Cambria"/>
              </a:rPr>
              <a:t> mandating issue of securities in dematerialized form by Public Listed Companies. </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83"/>
        <p:cNvGrpSpPr/>
        <p:nvPr/>
      </p:nvGrpSpPr>
      <p:grpSpPr>
        <a:xfrm>
          <a:off x="0" y="0"/>
          <a:ext cx="0" cy="0"/>
          <a:chOff x="0" y="0"/>
          <a:chExt cx="0" cy="0"/>
        </a:xfrm>
      </p:grpSpPr>
      <p:grpSp>
        <p:nvGrpSpPr>
          <p:cNvPr id="184" name="Google Shape;184;p6"/>
          <p:cNvGrpSpPr/>
          <p:nvPr/>
        </p:nvGrpSpPr>
        <p:grpSpPr>
          <a:xfrm>
            <a:off x="-2123887" y="-2346523"/>
            <a:ext cx="4693046" cy="4693046"/>
            <a:chOff x="0" y="0"/>
            <a:chExt cx="812800" cy="812800"/>
          </a:xfrm>
        </p:grpSpPr>
        <p:sp>
          <p:nvSpPr>
            <p:cNvPr id="185" name="Google Shape;185;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7" name="Google Shape;187;p6"/>
          <p:cNvSpPr txBox="1"/>
          <p:nvPr/>
        </p:nvSpPr>
        <p:spPr>
          <a:xfrm>
            <a:off x="2143041" y="1982614"/>
            <a:ext cx="15680475" cy="8378319"/>
          </a:xfrm>
          <a:prstGeom prst="rect">
            <a:avLst/>
          </a:prstGeom>
          <a:noFill/>
          <a:ln>
            <a:noFill/>
          </a:ln>
        </p:spPr>
        <p:txBody>
          <a:bodyPr spcFirstLastPara="1" wrap="square" lIns="0" tIns="0" rIns="0" bIns="0" anchor="t" anchorCtr="0">
            <a:spAutoFit/>
          </a:bodyPr>
          <a:lstStyle/>
          <a:p>
            <a:pPr marL="0" marR="0" lvl="0" indent="0" algn="just" rtl="0">
              <a:lnSpc>
                <a:spcPct val="139992"/>
              </a:lnSpc>
              <a:spcBef>
                <a:spcPts val="0"/>
              </a:spcBef>
              <a:spcAft>
                <a:spcPts val="0"/>
              </a:spcAft>
              <a:buNone/>
            </a:pPr>
            <a:r>
              <a:rPr lang="en-US" sz="2703" b="1" i="0" u="none" strike="noStrike" cap="none" dirty="0">
                <a:solidFill>
                  <a:srgbClr val="051D40"/>
                </a:solidFill>
                <a:latin typeface="Cambria"/>
                <a:ea typeface="Cambria"/>
                <a:cs typeface="Cambria"/>
                <a:sym typeface="Cambria"/>
              </a:rPr>
              <a:t>(</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1) Notwithstanding anything contained in any other provisions of this Act,</a:t>
            </a:r>
            <a:endParaRPr sz="2000" dirty="0">
              <a:latin typeface="Cambria" panose="02040503050406030204" pitchFamily="18" charset="0"/>
              <a:ea typeface="Cambria" panose="02040503050406030204" pitchFamily="18" charset="0"/>
            </a:endParaRPr>
          </a:p>
          <a:p>
            <a:pPr marL="0" marR="0" lvl="0" indent="0" algn="just" rtl="0">
              <a:lnSpc>
                <a:spcPct val="139992"/>
              </a:lnSpc>
              <a:spcBef>
                <a:spcPts val="0"/>
              </a:spcBef>
              <a:spcAft>
                <a:spcPts val="0"/>
              </a:spcAft>
              <a:buNone/>
            </a:pPr>
            <a:endParaRPr sz="2000" b="1" i="0" u="none" strike="noStrike" cap="none" dirty="0">
              <a:solidFill>
                <a:srgbClr val="051D40"/>
              </a:solidFill>
              <a:latin typeface="Cambria" panose="02040503050406030204" pitchFamily="18" charset="0"/>
              <a:ea typeface="Cambria" panose="02040503050406030204" pitchFamily="18" charset="0"/>
              <a:cs typeface="Cambria"/>
              <a:sym typeface="Cambria"/>
            </a:endParaRPr>
          </a:p>
          <a:p>
            <a:pPr marL="0" marR="0" lvl="0" indent="0" algn="just" rtl="0">
              <a:lnSpc>
                <a:spcPct val="139992"/>
              </a:lnSpc>
              <a:spcBef>
                <a:spcPts val="0"/>
              </a:spcBef>
              <a:spcAft>
                <a:spcPts val="0"/>
              </a:spcAft>
              <a:buNone/>
            </a:pP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(a) every company making </a:t>
            </a:r>
            <a:r>
              <a:rPr lang="en-US" sz="2000" b="1" i="0" u="sng" strike="noStrike" cap="none" dirty="0">
                <a:solidFill>
                  <a:srgbClr val="051D40"/>
                </a:solidFill>
                <a:latin typeface="Cambria" panose="02040503050406030204" pitchFamily="18" charset="0"/>
                <a:ea typeface="Cambria" panose="02040503050406030204" pitchFamily="18" charset="0"/>
                <a:cs typeface="Cambria"/>
                <a:sym typeface="Cambria"/>
                <a:hlinkClick r:id="rId3">
                  <a:extLst>
                    <a:ext uri="{A12FA001-AC4F-418D-AE19-62706E023703}">
                      <ahyp:hlinkClr xmlns:ahyp="http://schemas.microsoft.com/office/drawing/2018/hyperlinkcolor" val="tx"/>
                    </a:ext>
                  </a:extLst>
                </a:hlinkClick>
              </a:rPr>
              <a:t>public offer ;</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 and</a:t>
            </a:r>
            <a:endParaRPr sz="2000" dirty="0">
              <a:latin typeface="Cambria" panose="02040503050406030204" pitchFamily="18" charset="0"/>
              <a:ea typeface="Cambria" panose="02040503050406030204" pitchFamily="18" charset="0"/>
            </a:endParaRPr>
          </a:p>
          <a:p>
            <a:pPr marL="0" marR="0" lvl="0" indent="0" algn="just" rtl="0">
              <a:lnSpc>
                <a:spcPct val="139992"/>
              </a:lnSpc>
              <a:spcBef>
                <a:spcPts val="0"/>
              </a:spcBef>
              <a:spcAft>
                <a:spcPts val="0"/>
              </a:spcAft>
              <a:buNone/>
            </a:pPr>
            <a:endParaRPr sz="2000" b="1" i="0" u="none" strike="noStrike" cap="none" dirty="0">
              <a:solidFill>
                <a:srgbClr val="051D40"/>
              </a:solidFill>
              <a:latin typeface="Cambria" panose="02040503050406030204" pitchFamily="18" charset="0"/>
              <a:ea typeface="Cambria" panose="02040503050406030204" pitchFamily="18" charset="0"/>
              <a:cs typeface="Cambria"/>
              <a:sym typeface="Cambria"/>
            </a:endParaRPr>
          </a:p>
          <a:p>
            <a:pPr marL="0" marR="0" lvl="0" indent="0" algn="just" rtl="0">
              <a:lnSpc>
                <a:spcPct val="139992"/>
              </a:lnSpc>
              <a:spcBef>
                <a:spcPts val="0"/>
              </a:spcBef>
              <a:spcAft>
                <a:spcPts val="0"/>
              </a:spcAft>
              <a:buNone/>
            </a:pP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(b) such other class or classes of public companies </a:t>
            </a:r>
            <a:r>
              <a:rPr lang="en-US" sz="2000" b="1" i="0" u="sng" strike="noStrike" cap="none" dirty="0">
                <a:solidFill>
                  <a:srgbClr val="051D40"/>
                </a:solidFill>
                <a:latin typeface="Cambria" panose="02040503050406030204" pitchFamily="18" charset="0"/>
                <a:ea typeface="Cambria" panose="02040503050406030204" pitchFamily="18" charset="0"/>
                <a:cs typeface="Cambria"/>
                <a:sym typeface="Cambria"/>
                <a:hlinkClick r:id="rId3">
                  <a:extLst>
                    <a:ext uri="{A12FA001-AC4F-418D-AE19-62706E023703}">
                      <ahyp:hlinkClr xmlns:ahyp="http://schemas.microsoft.com/office/drawing/2018/hyperlinkcolor" val="tx"/>
                    </a:ext>
                  </a:extLst>
                </a:hlinkClick>
              </a:rPr>
              <a:t>as may be prescribed</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a:t>
            </a:r>
            <a:endParaRPr sz="2000" dirty="0">
              <a:latin typeface="Cambria" panose="02040503050406030204" pitchFamily="18" charset="0"/>
              <a:ea typeface="Cambria" panose="02040503050406030204" pitchFamily="18" charset="0"/>
            </a:endParaRPr>
          </a:p>
          <a:p>
            <a:pPr marL="0" marR="0" lvl="0" indent="0" algn="just" rtl="0">
              <a:lnSpc>
                <a:spcPct val="139992"/>
              </a:lnSpc>
              <a:spcBef>
                <a:spcPts val="0"/>
              </a:spcBef>
              <a:spcAft>
                <a:spcPts val="0"/>
              </a:spcAft>
              <a:buNone/>
            </a:pPr>
            <a:endParaRPr sz="2000" b="1" i="0" u="none" strike="noStrike" cap="none" dirty="0">
              <a:solidFill>
                <a:srgbClr val="051D40"/>
              </a:solidFill>
              <a:latin typeface="Cambria" panose="02040503050406030204" pitchFamily="18" charset="0"/>
              <a:ea typeface="Cambria" panose="02040503050406030204" pitchFamily="18" charset="0"/>
              <a:cs typeface="Cambria"/>
              <a:sym typeface="Cambria"/>
            </a:endParaRPr>
          </a:p>
          <a:p>
            <a:pPr marL="0" marR="0" lvl="0" indent="0" algn="just" rtl="0">
              <a:lnSpc>
                <a:spcPct val="139992"/>
              </a:lnSpc>
              <a:spcBef>
                <a:spcPts val="0"/>
              </a:spcBef>
              <a:spcAft>
                <a:spcPts val="0"/>
              </a:spcAft>
              <a:buNone/>
            </a:pP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shall issue the securities </a:t>
            </a:r>
            <a:r>
              <a:rPr lang="en-US" sz="2000" b="1" i="0" u="none" strike="noStrike" cap="none" dirty="0">
                <a:solidFill>
                  <a:srgbClr val="062A69"/>
                </a:solidFill>
                <a:latin typeface="Cambria" panose="02040503050406030204" pitchFamily="18" charset="0"/>
                <a:ea typeface="Cambria" panose="02040503050406030204" pitchFamily="18" charset="0"/>
                <a:cs typeface="Cambria"/>
                <a:sym typeface="Cambria"/>
              </a:rPr>
              <a:t>only in dematerialized form</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 by complying with the provisions of the Depositories Act, 1996 and the regulations made thereunder.</a:t>
            </a:r>
            <a:endParaRPr sz="2000" dirty="0">
              <a:latin typeface="Cambria" panose="02040503050406030204" pitchFamily="18" charset="0"/>
              <a:ea typeface="Cambria" panose="02040503050406030204" pitchFamily="18" charset="0"/>
            </a:endParaRPr>
          </a:p>
          <a:p>
            <a:pPr marL="0" marR="0" lvl="0" indent="0" algn="just" rtl="0">
              <a:lnSpc>
                <a:spcPct val="139992"/>
              </a:lnSpc>
              <a:spcBef>
                <a:spcPts val="0"/>
              </a:spcBef>
              <a:spcAft>
                <a:spcPts val="0"/>
              </a:spcAft>
              <a:buNone/>
            </a:pPr>
            <a:endParaRPr sz="2000" b="1" i="0" u="none" strike="noStrike" cap="none" dirty="0">
              <a:solidFill>
                <a:srgbClr val="051D40"/>
              </a:solidFill>
              <a:latin typeface="Cambria" panose="02040503050406030204" pitchFamily="18" charset="0"/>
              <a:ea typeface="Cambria" panose="02040503050406030204" pitchFamily="18" charset="0"/>
              <a:cs typeface="Cambria"/>
              <a:sym typeface="Cambria"/>
            </a:endParaRPr>
          </a:p>
          <a:p>
            <a:pPr marL="0" marR="0" lvl="0" indent="0" algn="just" rtl="0">
              <a:lnSpc>
                <a:spcPct val="139992"/>
              </a:lnSpc>
              <a:spcBef>
                <a:spcPts val="0"/>
              </a:spcBef>
              <a:spcAft>
                <a:spcPts val="0"/>
              </a:spcAft>
              <a:buNone/>
            </a:pP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(1A) In case of such class or classes of unlisted companies </a:t>
            </a:r>
            <a:r>
              <a:rPr lang="en-US" sz="2000" b="1" dirty="0">
                <a:solidFill>
                  <a:srgbClr val="051D40"/>
                </a:solidFill>
                <a:latin typeface="Cambria" panose="02040503050406030204" pitchFamily="18" charset="0"/>
                <a:ea typeface="Cambria" panose="02040503050406030204" pitchFamily="18" charset="0"/>
                <a:cs typeface="Cambria"/>
                <a:sym typeface="Cambria"/>
                <a:hlinkClick r:id="rId4">
                  <a:extLst>
                    <a:ext uri="{A12FA001-AC4F-418D-AE19-62706E023703}">
                      <ahyp:hlinkClr xmlns:ahyp="http://schemas.microsoft.com/office/drawing/2018/hyperlinkcolor" val="tx"/>
                    </a:ext>
                  </a:extLst>
                </a:hlinkClick>
              </a:rPr>
              <a:t>as may be prescribed</a:t>
            </a:r>
            <a:r>
              <a:rPr lang="en-US" sz="2000" b="1" dirty="0">
                <a:solidFill>
                  <a:srgbClr val="051D40"/>
                </a:solidFill>
                <a:latin typeface="Cambria" panose="02040503050406030204" pitchFamily="18" charset="0"/>
                <a:ea typeface="Cambria" panose="02040503050406030204" pitchFamily="18" charset="0"/>
                <a:cs typeface="Cambria"/>
                <a:sym typeface="Cambria"/>
              </a:rPr>
              <a:t>, the </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securities shall be held or transferred only in dematerialized form in the manner laid down in the </a:t>
            </a:r>
            <a:r>
              <a:rPr lang="en-US" sz="2000" b="1" i="0" u="none" strike="noStrike" cap="none" dirty="0">
                <a:solidFill>
                  <a:srgbClr val="062A69"/>
                </a:solidFill>
                <a:latin typeface="Cambria" panose="02040503050406030204" pitchFamily="18" charset="0"/>
                <a:ea typeface="Cambria" panose="02040503050406030204" pitchFamily="18" charset="0"/>
                <a:cs typeface="Cambria"/>
                <a:sym typeface="Cambria"/>
              </a:rPr>
              <a:t>Depositories Act, 1996</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 and the regulations made thereunder.</a:t>
            </a:r>
            <a:endParaRPr sz="2000" dirty="0">
              <a:latin typeface="Cambria" panose="02040503050406030204" pitchFamily="18" charset="0"/>
              <a:ea typeface="Cambria" panose="02040503050406030204" pitchFamily="18" charset="0"/>
            </a:endParaRPr>
          </a:p>
          <a:p>
            <a:pPr marL="0" marR="0" lvl="0" indent="0" algn="just" rtl="0">
              <a:lnSpc>
                <a:spcPct val="139992"/>
              </a:lnSpc>
              <a:spcBef>
                <a:spcPts val="0"/>
              </a:spcBef>
              <a:spcAft>
                <a:spcPts val="0"/>
              </a:spcAft>
              <a:buNone/>
            </a:pPr>
            <a:endParaRPr sz="2000" b="1" i="0" u="none" strike="noStrike" cap="none" dirty="0">
              <a:solidFill>
                <a:srgbClr val="051D40"/>
              </a:solidFill>
              <a:latin typeface="Cambria" panose="02040503050406030204" pitchFamily="18" charset="0"/>
              <a:ea typeface="Cambria" panose="02040503050406030204" pitchFamily="18" charset="0"/>
              <a:cs typeface="Cambria"/>
              <a:sym typeface="Cambria"/>
            </a:endParaRPr>
          </a:p>
          <a:p>
            <a:pPr marL="0" marR="0" lvl="0" indent="0" algn="just" rtl="0">
              <a:lnSpc>
                <a:spcPct val="139992"/>
              </a:lnSpc>
              <a:spcBef>
                <a:spcPts val="0"/>
              </a:spcBef>
              <a:spcAft>
                <a:spcPts val="0"/>
              </a:spcAft>
              <a:buNone/>
            </a:pP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(2) Any company, other than a company mentioned in sub-section (1), </a:t>
            </a:r>
            <a:r>
              <a:rPr lang="en-US" sz="2000" b="1" i="0" u="none" strike="noStrike" cap="none" dirty="0">
                <a:solidFill>
                  <a:srgbClr val="062A69"/>
                </a:solidFill>
                <a:latin typeface="Cambria" panose="02040503050406030204" pitchFamily="18" charset="0"/>
                <a:ea typeface="Cambria" panose="02040503050406030204" pitchFamily="18" charset="0"/>
                <a:cs typeface="Cambria"/>
                <a:sym typeface="Cambria"/>
              </a:rPr>
              <a:t>may convert its securities into dematerialized form or issue its securities in physical form</a:t>
            </a:r>
            <a:r>
              <a:rPr lang="en-US" sz="2000" b="1" i="0" u="none" strike="noStrike" cap="none" dirty="0">
                <a:solidFill>
                  <a:srgbClr val="051D40"/>
                </a:solidFill>
                <a:latin typeface="Cambria" panose="02040503050406030204" pitchFamily="18" charset="0"/>
                <a:ea typeface="Cambria" panose="02040503050406030204" pitchFamily="18" charset="0"/>
                <a:cs typeface="Cambria"/>
                <a:sym typeface="Cambria"/>
              </a:rPr>
              <a:t> in accordance with the provisions of this Act or in dematerialized form in accordance with the provisions of the Depositories Act, 1996, and the regulations made thereunder. </a:t>
            </a:r>
            <a:endParaRPr sz="2000" dirty="0">
              <a:latin typeface="Cambria" panose="02040503050406030204" pitchFamily="18" charset="0"/>
              <a:ea typeface="Cambria" panose="02040503050406030204" pitchFamily="18" charset="0"/>
            </a:endParaRPr>
          </a:p>
          <a:p>
            <a:pPr marL="0" marR="0" lvl="0" indent="0" algn="just" rtl="0">
              <a:lnSpc>
                <a:spcPct val="129633"/>
              </a:lnSpc>
              <a:spcBef>
                <a:spcPts val="0"/>
              </a:spcBef>
              <a:spcAft>
                <a:spcPts val="0"/>
              </a:spcAft>
              <a:buNone/>
            </a:pPr>
            <a:endParaRPr sz="2703" b="1" i="0" u="none" strike="noStrike" cap="none" dirty="0">
              <a:solidFill>
                <a:srgbClr val="051D40"/>
              </a:solidFill>
              <a:latin typeface="Cambria"/>
              <a:ea typeface="Cambria"/>
              <a:cs typeface="Cambria"/>
              <a:sym typeface="Cambria"/>
            </a:endParaRPr>
          </a:p>
          <a:p>
            <a:pPr marL="0" marR="0" lvl="0" indent="0" algn="l" rtl="0">
              <a:lnSpc>
                <a:spcPct val="97521"/>
              </a:lnSpc>
              <a:spcBef>
                <a:spcPts val="0"/>
              </a:spcBef>
              <a:spcAft>
                <a:spcPts val="0"/>
              </a:spcAft>
              <a:buNone/>
            </a:pPr>
            <a:endParaRPr sz="2703" b="1" i="0" u="none" strike="noStrike" cap="none" dirty="0">
              <a:solidFill>
                <a:srgbClr val="051D40"/>
              </a:solidFill>
              <a:latin typeface="Cambria"/>
              <a:ea typeface="Cambria"/>
              <a:cs typeface="Cambria"/>
              <a:sym typeface="Cambria"/>
            </a:endParaRPr>
          </a:p>
          <a:p>
            <a:pPr marL="0" marR="0" lvl="0" indent="0" algn="l" rtl="0">
              <a:lnSpc>
                <a:spcPct val="97521"/>
              </a:lnSpc>
              <a:spcBef>
                <a:spcPts val="0"/>
              </a:spcBef>
              <a:spcAft>
                <a:spcPts val="0"/>
              </a:spcAft>
              <a:buNone/>
            </a:pPr>
            <a:endParaRPr sz="2703" b="1" i="0" u="none" strike="noStrike" cap="none" dirty="0">
              <a:solidFill>
                <a:srgbClr val="051D40"/>
              </a:solidFill>
              <a:latin typeface="Cambria"/>
              <a:ea typeface="Cambria"/>
              <a:cs typeface="Cambria"/>
              <a:sym typeface="Cambria"/>
            </a:endParaRPr>
          </a:p>
          <a:p>
            <a:pPr marL="0" marR="0" lvl="0" indent="0" algn="l" rtl="0">
              <a:lnSpc>
                <a:spcPct val="97521"/>
              </a:lnSpc>
              <a:spcBef>
                <a:spcPts val="0"/>
              </a:spcBef>
              <a:spcAft>
                <a:spcPts val="0"/>
              </a:spcAft>
              <a:buNone/>
            </a:pPr>
            <a:endParaRPr sz="2703" b="1" i="0" u="none" strike="noStrike" cap="none" dirty="0">
              <a:solidFill>
                <a:srgbClr val="051D40"/>
              </a:solidFill>
              <a:latin typeface="Cambria"/>
              <a:ea typeface="Cambria"/>
              <a:cs typeface="Cambria"/>
              <a:sym typeface="Cambria"/>
            </a:endParaRPr>
          </a:p>
        </p:txBody>
      </p:sp>
      <p:sp>
        <p:nvSpPr>
          <p:cNvPr id="188" name="Google Shape;188;p6"/>
          <p:cNvSpPr txBox="1"/>
          <p:nvPr/>
        </p:nvSpPr>
        <p:spPr>
          <a:xfrm>
            <a:off x="2305870" y="438292"/>
            <a:ext cx="14715096" cy="100591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669" b="1" i="0" u="none" strike="noStrike" cap="none" dirty="0">
                <a:solidFill>
                  <a:srgbClr val="000000"/>
                </a:solidFill>
                <a:sym typeface="Arial"/>
              </a:rPr>
              <a:t>Section 29 of the Companies Act, 2013</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92"/>
        <p:cNvGrpSpPr/>
        <p:nvPr/>
      </p:nvGrpSpPr>
      <p:grpSpPr>
        <a:xfrm>
          <a:off x="0" y="0"/>
          <a:ext cx="0" cy="0"/>
          <a:chOff x="0" y="0"/>
          <a:chExt cx="0" cy="0"/>
        </a:xfrm>
      </p:grpSpPr>
      <p:grpSp>
        <p:nvGrpSpPr>
          <p:cNvPr id="193" name="Google Shape;193;p7"/>
          <p:cNvGrpSpPr/>
          <p:nvPr/>
        </p:nvGrpSpPr>
        <p:grpSpPr>
          <a:xfrm>
            <a:off x="-2123887" y="-2346523"/>
            <a:ext cx="4693046" cy="4693046"/>
            <a:chOff x="0" y="0"/>
            <a:chExt cx="812800" cy="812800"/>
          </a:xfrm>
        </p:grpSpPr>
        <p:sp>
          <p:nvSpPr>
            <p:cNvPr id="194" name="Google Shape;194;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6" name="Google Shape;196;p7"/>
          <p:cNvGrpSpPr/>
          <p:nvPr/>
        </p:nvGrpSpPr>
        <p:grpSpPr>
          <a:xfrm>
            <a:off x="15048221" y="-134653"/>
            <a:ext cx="4794814" cy="10556306"/>
            <a:chOff x="0" y="0"/>
            <a:chExt cx="451087" cy="993118"/>
          </a:xfrm>
        </p:grpSpPr>
        <p:sp>
          <p:nvSpPr>
            <p:cNvPr id="197" name="Google Shape;197;p7"/>
            <p:cNvSpPr/>
            <p:nvPr/>
          </p:nvSpPr>
          <p:spPr>
            <a:xfrm>
              <a:off x="0" y="0"/>
              <a:ext cx="451087" cy="993118"/>
            </a:xfrm>
            <a:custGeom>
              <a:avLst/>
              <a:gdLst/>
              <a:ahLst/>
              <a:cxnLst/>
              <a:rect l="l" t="t" r="r" b="b"/>
              <a:pathLst>
                <a:path w="451087" h="993118" extrusionOk="0">
                  <a:moveTo>
                    <a:pt x="150444" y="19070"/>
                  </a:moveTo>
                  <a:cubicBezTo>
                    <a:pt x="173495" y="7556"/>
                    <a:pt x="199861" y="0"/>
                    <a:pt x="225665" y="0"/>
                  </a:cubicBezTo>
                  <a:cubicBezTo>
                    <a:pt x="251470" y="0"/>
                    <a:pt x="276300" y="6476"/>
                    <a:pt x="299183" y="17990"/>
                  </a:cubicBezTo>
                  <a:cubicBezTo>
                    <a:pt x="299670" y="18350"/>
                    <a:pt x="300157" y="18350"/>
                    <a:pt x="300644" y="18710"/>
                  </a:cubicBezTo>
                  <a:cubicBezTo>
                    <a:pt x="386577" y="64765"/>
                    <a:pt x="449870" y="186379"/>
                    <a:pt x="451087" y="332507"/>
                  </a:cubicBezTo>
                  <a:lnTo>
                    <a:pt x="451087" y="993118"/>
                  </a:lnTo>
                  <a:lnTo>
                    <a:pt x="0" y="993118"/>
                  </a:lnTo>
                  <a:lnTo>
                    <a:pt x="0" y="332998"/>
                  </a:lnTo>
                  <a:cubicBezTo>
                    <a:pt x="1217" y="185660"/>
                    <a:pt x="63537" y="64045"/>
                    <a:pt x="150444" y="1907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txBox="1"/>
            <p:nvPr/>
          </p:nvSpPr>
          <p:spPr>
            <a:xfrm>
              <a:off x="0" y="88900"/>
              <a:ext cx="451087" cy="9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9" name="Google Shape;199;p7"/>
          <p:cNvSpPr/>
          <p:nvPr/>
        </p:nvSpPr>
        <p:spPr>
          <a:xfrm>
            <a:off x="15557802" y="7620136"/>
            <a:ext cx="2383038" cy="2510863"/>
          </a:xfrm>
          <a:custGeom>
            <a:avLst/>
            <a:gdLst/>
            <a:ahLst/>
            <a:cxnLst/>
            <a:rect l="l" t="t" r="r" b="b"/>
            <a:pathLst>
              <a:path w="2383038" h="2510863" extrusionOk="0">
                <a:moveTo>
                  <a:pt x="0" y="0"/>
                </a:moveTo>
                <a:lnTo>
                  <a:pt x="2383038" y="0"/>
                </a:lnTo>
                <a:lnTo>
                  <a:pt x="2383038" y="2510863"/>
                </a:lnTo>
                <a:lnTo>
                  <a:pt x="0" y="2510863"/>
                </a:lnTo>
                <a:lnTo>
                  <a:pt x="0" y="0"/>
                </a:lnTo>
                <a:close/>
              </a:path>
            </a:pathLst>
          </a:custGeom>
          <a:blipFill rotWithShape="1">
            <a:blip r:embed="rId3">
              <a:alphaModFix/>
            </a:blip>
            <a:stretch>
              <a:fillRect/>
            </a:stretch>
          </a:blipFill>
          <a:ln>
            <a:noFill/>
          </a:ln>
        </p:spPr>
      </p:sp>
      <p:sp>
        <p:nvSpPr>
          <p:cNvPr id="200" name="Google Shape;200;p7"/>
          <p:cNvSpPr txBox="1"/>
          <p:nvPr/>
        </p:nvSpPr>
        <p:spPr>
          <a:xfrm>
            <a:off x="2808394" y="360841"/>
            <a:ext cx="11335612" cy="15716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500" b="1" i="0" u="none" strike="noStrike" cap="none">
                <a:solidFill>
                  <a:srgbClr val="062A69"/>
                </a:solidFill>
                <a:latin typeface="Open Sans ExtraBold"/>
                <a:ea typeface="Open Sans ExtraBold"/>
                <a:cs typeface="Open Sans ExtraBold"/>
                <a:sym typeface="Open Sans ExtraBold"/>
              </a:rPr>
              <a:t>Analysing the Current Situation in India</a:t>
            </a:r>
            <a:endParaRPr/>
          </a:p>
        </p:txBody>
      </p:sp>
      <p:pic>
        <p:nvPicPr>
          <p:cNvPr id="201" name="Google Shape;201;p7"/>
          <p:cNvPicPr preferRelativeResize="0"/>
          <p:nvPr/>
        </p:nvPicPr>
        <p:blipFill rotWithShape="1">
          <a:blip r:embed="rId4">
            <a:alphaModFix/>
          </a:blip>
          <a:srcRect/>
          <a:stretch/>
        </p:blipFill>
        <p:spPr>
          <a:xfrm>
            <a:off x="2667000" y="2349987"/>
            <a:ext cx="11172206" cy="6919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05"/>
        <p:cNvGrpSpPr/>
        <p:nvPr/>
      </p:nvGrpSpPr>
      <p:grpSpPr>
        <a:xfrm>
          <a:off x="0" y="0"/>
          <a:ext cx="0" cy="0"/>
          <a:chOff x="0" y="0"/>
          <a:chExt cx="0" cy="0"/>
        </a:xfrm>
      </p:grpSpPr>
      <p:grpSp>
        <p:nvGrpSpPr>
          <p:cNvPr id="206" name="Google Shape;206;p8"/>
          <p:cNvGrpSpPr/>
          <p:nvPr/>
        </p:nvGrpSpPr>
        <p:grpSpPr>
          <a:xfrm>
            <a:off x="-2123887" y="-2346523"/>
            <a:ext cx="4693046" cy="4693046"/>
            <a:chOff x="0" y="0"/>
            <a:chExt cx="812800" cy="812800"/>
          </a:xfrm>
        </p:grpSpPr>
        <p:sp>
          <p:nvSpPr>
            <p:cNvPr id="207" name="Google Shape;20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8"/>
          <p:cNvGrpSpPr/>
          <p:nvPr/>
        </p:nvGrpSpPr>
        <p:grpSpPr>
          <a:xfrm>
            <a:off x="15048221" y="160794"/>
            <a:ext cx="4794814" cy="10556306"/>
            <a:chOff x="0" y="0"/>
            <a:chExt cx="451087" cy="993118"/>
          </a:xfrm>
        </p:grpSpPr>
        <p:sp>
          <p:nvSpPr>
            <p:cNvPr id="210" name="Google Shape;210;p8"/>
            <p:cNvSpPr/>
            <p:nvPr/>
          </p:nvSpPr>
          <p:spPr>
            <a:xfrm>
              <a:off x="0" y="0"/>
              <a:ext cx="451087" cy="993118"/>
            </a:xfrm>
            <a:custGeom>
              <a:avLst/>
              <a:gdLst/>
              <a:ahLst/>
              <a:cxnLst/>
              <a:rect l="l" t="t" r="r" b="b"/>
              <a:pathLst>
                <a:path w="451087" h="993118" extrusionOk="0">
                  <a:moveTo>
                    <a:pt x="150444" y="19070"/>
                  </a:moveTo>
                  <a:cubicBezTo>
                    <a:pt x="173495" y="7556"/>
                    <a:pt x="199861" y="0"/>
                    <a:pt x="225665" y="0"/>
                  </a:cubicBezTo>
                  <a:cubicBezTo>
                    <a:pt x="251470" y="0"/>
                    <a:pt x="276300" y="6476"/>
                    <a:pt x="299183" y="17990"/>
                  </a:cubicBezTo>
                  <a:cubicBezTo>
                    <a:pt x="299670" y="18350"/>
                    <a:pt x="300157" y="18350"/>
                    <a:pt x="300644" y="18710"/>
                  </a:cubicBezTo>
                  <a:cubicBezTo>
                    <a:pt x="386577" y="64765"/>
                    <a:pt x="449870" y="186379"/>
                    <a:pt x="451087" y="332507"/>
                  </a:cubicBezTo>
                  <a:lnTo>
                    <a:pt x="451087" y="993118"/>
                  </a:lnTo>
                  <a:lnTo>
                    <a:pt x="0" y="993118"/>
                  </a:lnTo>
                  <a:lnTo>
                    <a:pt x="0" y="332998"/>
                  </a:lnTo>
                  <a:cubicBezTo>
                    <a:pt x="1217" y="185660"/>
                    <a:pt x="63537" y="64045"/>
                    <a:pt x="150444" y="1907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p:nvPr/>
          </p:nvSpPr>
          <p:spPr>
            <a:xfrm>
              <a:off x="0" y="88900"/>
              <a:ext cx="451087" cy="9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2" name="Google Shape;212;p8"/>
          <p:cNvSpPr txBox="1"/>
          <p:nvPr/>
        </p:nvSpPr>
        <p:spPr>
          <a:xfrm>
            <a:off x="1570684" y="2346523"/>
            <a:ext cx="13025430" cy="6204776"/>
          </a:xfrm>
          <a:prstGeom prst="rect">
            <a:avLst/>
          </a:prstGeom>
          <a:noFill/>
          <a:ln>
            <a:noFill/>
          </a:ln>
        </p:spPr>
        <p:txBody>
          <a:bodyPr spcFirstLastPara="1" wrap="square" lIns="0" tIns="0" rIns="0" bIns="0" anchor="t" anchorCtr="0">
            <a:spAutoFit/>
          </a:bodyPr>
          <a:lstStyle/>
          <a:p>
            <a:pPr marL="640541" marR="0" lvl="1" indent="-320270" algn="just" rtl="0">
              <a:lnSpc>
                <a:spcPct val="140020"/>
              </a:lnSpc>
              <a:spcBef>
                <a:spcPts val="0"/>
              </a:spcBef>
              <a:spcAft>
                <a:spcPts val="0"/>
              </a:spcAft>
              <a:buClr>
                <a:srgbClr val="051D40"/>
              </a:buClr>
              <a:buSzPts val="2966"/>
              <a:buFont typeface="Arial"/>
              <a:buChar char="•"/>
            </a:pPr>
            <a:r>
              <a:rPr lang="en-US" sz="2400" b="1" i="0" u="none" strike="noStrike" cap="none" dirty="0">
                <a:solidFill>
                  <a:srgbClr val="051D40"/>
                </a:solidFill>
                <a:latin typeface="Cambria"/>
                <a:ea typeface="Cambria"/>
                <a:cs typeface="Cambria"/>
                <a:sym typeface="Cambria"/>
              </a:rPr>
              <a:t>As sourced by the </a:t>
            </a:r>
            <a:r>
              <a:rPr lang="en-US" sz="2400" b="1" i="0" u="none" strike="noStrike" cap="none" dirty="0">
                <a:solidFill>
                  <a:srgbClr val="01237D"/>
                </a:solidFill>
                <a:latin typeface="Cambria"/>
                <a:ea typeface="Cambria"/>
                <a:cs typeface="Cambria"/>
                <a:sym typeface="Cambria"/>
              </a:rPr>
              <a:t>Monthly Information Bulletin released by the Ministry of Corporate Affairs</a:t>
            </a:r>
            <a:r>
              <a:rPr lang="en-US" sz="2400" b="1" i="0" u="none" strike="noStrike" cap="none" dirty="0">
                <a:solidFill>
                  <a:srgbClr val="062A69"/>
                </a:solidFill>
                <a:latin typeface="Cambria"/>
                <a:ea typeface="Cambria"/>
                <a:cs typeface="Cambria"/>
                <a:sym typeface="Cambria"/>
              </a:rPr>
              <a:t>,</a:t>
            </a:r>
            <a:r>
              <a:rPr lang="en-US" sz="2400" b="1" i="0" u="none" strike="noStrike" cap="none" dirty="0">
                <a:solidFill>
                  <a:srgbClr val="051D40"/>
                </a:solidFill>
                <a:latin typeface="Cambria"/>
                <a:ea typeface="Cambria"/>
                <a:cs typeface="Cambria"/>
                <a:sym typeface="Cambria"/>
              </a:rPr>
              <a:t> on October 31, 2023, there were 15,84,116 Private Companies in India. </a:t>
            </a:r>
            <a:endParaRPr sz="2400" dirty="0"/>
          </a:p>
          <a:p>
            <a:pPr marL="0" marR="0" lvl="0" indent="0" algn="just" rtl="0">
              <a:lnSpc>
                <a:spcPct val="140020"/>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640541" marR="0" lvl="1" indent="-320270" algn="just" rtl="0">
              <a:lnSpc>
                <a:spcPct val="140020"/>
              </a:lnSpc>
              <a:spcBef>
                <a:spcPts val="0"/>
              </a:spcBef>
              <a:spcAft>
                <a:spcPts val="0"/>
              </a:spcAft>
              <a:buClr>
                <a:srgbClr val="051D40"/>
              </a:buClr>
              <a:buSzPts val="2966"/>
              <a:buFont typeface="Arial"/>
              <a:buChar char="•"/>
            </a:pPr>
            <a:r>
              <a:rPr lang="en-US" sz="2400" b="1" i="0" u="none" strike="noStrike" cap="none" dirty="0">
                <a:solidFill>
                  <a:srgbClr val="051D40"/>
                </a:solidFill>
                <a:latin typeface="Cambria"/>
                <a:ea typeface="Cambria"/>
                <a:cs typeface="Cambria"/>
                <a:sym typeface="Cambria"/>
              </a:rPr>
              <a:t>As sourced  by the Monthly Information Bulletin released by the Ministry of Corporate Affairs, on March 31, 2024, </a:t>
            </a:r>
            <a:r>
              <a:rPr lang="en-US" sz="2400" b="1" i="0" u="none" strike="noStrike" cap="none" dirty="0">
                <a:solidFill>
                  <a:srgbClr val="01237D"/>
                </a:solidFill>
                <a:latin typeface="Cambria"/>
                <a:ea typeface="Cambria"/>
                <a:cs typeface="Cambria"/>
                <a:sym typeface="Cambria"/>
              </a:rPr>
              <a:t>there were 16, 09783 Private Companies , limited by shares in India. </a:t>
            </a:r>
            <a:endParaRPr sz="2400" dirty="0"/>
          </a:p>
          <a:p>
            <a:pPr marL="0" marR="0" lvl="0" indent="0" algn="l" rtl="0">
              <a:lnSpc>
                <a:spcPct val="140020"/>
              </a:lnSpc>
              <a:spcBef>
                <a:spcPts val="0"/>
              </a:spcBef>
              <a:spcAft>
                <a:spcPts val="0"/>
              </a:spcAft>
              <a:buNone/>
            </a:pPr>
            <a:endParaRPr sz="2400" b="1" i="0" u="none" strike="noStrike" cap="none" dirty="0">
              <a:solidFill>
                <a:srgbClr val="01237D"/>
              </a:solidFill>
              <a:latin typeface="Cambria"/>
              <a:ea typeface="Cambria"/>
              <a:cs typeface="Cambria"/>
              <a:sym typeface="Cambria"/>
            </a:endParaRPr>
          </a:p>
          <a:p>
            <a:pPr marL="640541" marR="0" lvl="1" indent="-320270" algn="just" rtl="0">
              <a:lnSpc>
                <a:spcPct val="140020"/>
              </a:lnSpc>
              <a:spcBef>
                <a:spcPts val="0"/>
              </a:spcBef>
              <a:spcAft>
                <a:spcPts val="0"/>
              </a:spcAft>
              <a:buClr>
                <a:srgbClr val="051D40"/>
              </a:buClr>
              <a:buSzPts val="2966"/>
              <a:buFont typeface="Arial"/>
              <a:buChar char="•"/>
            </a:pPr>
            <a:r>
              <a:rPr lang="en-US" sz="2400" b="1" i="0" u="none" strike="noStrike" cap="none" dirty="0">
                <a:solidFill>
                  <a:srgbClr val="051D40"/>
                </a:solidFill>
                <a:latin typeface="Cambria"/>
                <a:ea typeface="Cambria"/>
                <a:cs typeface="Cambria"/>
                <a:sym typeface="Cambria"/>
              </a:rPr>
              <a:t>Out of the aforesaid Data for March, 2024, around 55,687 were One Person Companies (OPCs).</a:t>
            </a:r>
            <a:endParaRPr sz="2400" dirty="0"/>
          </a:p>
          <a:p>
            <a:pPr marL="0" marR="0" lvl="0" indent="0" algn="l" rtl="0">
              <a:lnSpc>
                <a:spcPct val="140020"/>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640541" marR="0" lvl="1" indent="-320270" algn="just" rtl="0">
              <a:lnSpc>
                <a:spcPct val="140020"/>
              </a:lnSpc>
              <a:spcBef>
                <a:spcPts val="0"/>
              </a:spcBef>
              <a:spcAft>
                <a:spcPts val="0"/>
              </a:spcAft>
              <a:buClr>
                <a:srgbClr val="051D40"/>
              </a:buClr>
              <a:buSzPts val="2966"/>
              <a:buFont typeface="Arial"/>
              <a:buChar char="•"/>
            </a:pPr>
            <a:r>
              <a:rPr lang="en-US" sz="2400" b="1" i="0" u="none" strike="noStrike" cap="none" dirty="0">
                <a:solidFill>
                  <a:srgbClr val="051D40"/>
                </a:solidFill>
                <a:latin typeface="Cambria"/>
                <a:ea typeface="Cambria"/>
                <a:cs typeface="Cambria"/>
                <a:sym typeface="Cambria"/>
              </a:rPr>
              <a:t>As on April 30, 2024, NSDL has 3,60,57,704 active client accounts. CDSL on the other hand, has 11,83,91,409 active client accounts. </a:t>
            </a:r>
            <a:endParaRPr sz="2400" dirty="0"/>
          </a:p>
        </p:txBody>
      </p:sp>
      <p:sp>
        <p:nvSpPr>
          <p:cNvPr id="213" name="Google Shape;213;p8"/>
          <p:cNvSpPr/>
          <p:nvPr/>
        </p:nvSpPr>
        <p:spPr>
          <a:xfrm>
            <a:off x="15560146" y="7443603"/>
            <a:ext cx="2383038" cy="2510863"/>
          </a:xfrm>
          <a:custGeom>
            <a:avLst/>
            <a:gdLst/>
            <a:ahLst/>
            <a:cxnLst/>
            <a:rect l="l" t="t" r="r" b="b"/>
            <a:pathLst>
              <a:path w="2383038" h="2510863" extrusionOk="0">
                <a:moveTo>
                  <a:pt x="0" y="0"/>
                </a:moveTo>
                <a:lnTo>
                  <a:pt x="2383037" y="0"/>
                </a:lnTo>
                <a:lnTo>
                  <a:pt x="2383037" y="2510863"/>
                </a:lnTo>
                <a:lnTo>
                  <a:pt x="0" y="2510863"/>
                </a:lnTo>
                <a:lnTo>
                  <a:pt x="0" y="0"/>
                </a:lnTo>
                <a:close/>
              </a:path>
            </a:pathLst>
          </a:custGeom>
          <a:blipFill rotWithShape="1">
            <a:blip r:embed="rId3">
              <a:alphaModFix/>
            </a:blip>
            <a:stretch>
              <a:fillRect/>
            </a:stretch>
          </a:blipFill>
          <a:ln>
            <a:noFill/>
          </a:ln>
        </p:spPr>
      </p:sp>
      <p:sp>
        <p:nvSpPr>
          <p:cNvPr id="214" name="Google Shape;214;p8"/>
          <p:cNvSpPr txBox="1"/>
          <p:nvPr/>
        </p:nvSpPr>
        <p:spPr>
          <a:xfrm>
            <a:off x="2808394" y="360841"/>
            <a:ext cx="11335612" cy="15716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500" b="1" i="0" u="none" strike="noStrike" cap="none">
                <a:solidFill>
                  <a:srgbClr val="062A69"/>
                </a:solidFill>
                <a:latin typeface="Open Sans ExtraBold"/>
                <a:ea typeface="Open Sans ExtraBold"/>
                <a:cs typeface="Open Sans ExtraBold"/>
                <a:sym typeface="Open Sans ExtraBold"/>
              </a:rPr>
              <a:t>Analysing the Current Situation in India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18"/>
        <p:cNvGrpSpPr/>
        <p:nvPr/>
      </p:nvGrpSpPr>
      <p:grpSpPr>
        <a:xfrm>
          <a:off x="0" y="0"/>
          <a:ext cx="0" cy="0"/>
          <a:chOff x="0" y="0"/>
          <a:chExt cx="0" cy="0"/>
        </a:xfrm>
      </p:grpSpPr>
      <p:grpSp>
        <p:nvGrpSpPr>
          <p:cNvPr id="219" name="Google Shape;219;p9"/>
          <p:cNvGrpSpPr/>
          <p:nvPr/>
        </p:nvGrpSpPr>
        <p:grpSpPr>
          <a:xfrm>
            <a:off x="-2123887" y="-2346523"/>
            <a:ext cx="4693046" cy="4693046"/>
            <a:chOff x="0" y="0"/>
            <a:chExt cx="812800" cy="812800"/>
          </a:xfrm>
        </p:grpSpPr>
        <p:sp>
          <p:nvSpPr>
            <p:cNvPr id="220" name="Google Shape;22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145D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2" name="Google Shape;222;p9"/>
          <p:cNvSpPr txBox="1"/>
          <p:nvPr/>
        </p:nvSpPr>
        <p:spPr>
          <a:xfrm>
            <a:off x="1981200" y="2346523"/>
            <a:ext cx="15925054" cy="9320885"/>
          </a:xfrm>
          <a:prstGeom prst="rect">
            <a:avLst/>
          </a:prstGeom>
          <a:noFill/>
          <a:ln>
            <a:noFill/>
          </a:ln>
        </p:spPr>
        <p:txBody>
          <a:bodyPr spcFirstLastPara="1" wrap="square" lIns="0" tIns="0" rIns="0" bIns="0" anchor="t" anchorCtr="0">
            <a:spAutoFit/>
          </a:bodyPr>
          <a:lstStyle/>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Inserted vide the </a:t>
            </a:r>
            <a:r>
              <a:rPr lang="en-US" sz="2400" b="1" i="0" u="none" strike="noStrike" cap="none" dirty="0">
                <a:solidFill>
                  <a:srgbClr val="062A69"/>
                </a:solidFill>
                <a:latin typeface="Cambria"/>
                <a:ea typeface="Cambria"/>
                <a:cs typeface="Cambria"/>
                <a:sym typeface="Cambria"/>
              </a:rPr>
              <a:t>Companies (Prospectus and Allotment of Securities) Third Amendment Rules, 2018, on September 10, 2018, </a:t>
            </a:r>
            <a:endParaRPr sz="2400" dirty="0"/>
          </a:p>
          <a:p>
            <a:pPr marL="0" marR="0" lvl="0" indent="0" algn="just" rtl="0">
              <a:lnSpc>
                <a:spcPct val="140007"/>
              </a:lnSpc>
              <a:spcBef>
                <a:spcPts val="0"/>
              </a:spcBef>
              <a:spcAft>
                <a:spcPts val="0"/>
              </a:spcAft>
              <a:buNone/>
            </a:pPr>
            <a:endParaRPr sz="2400"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1) Every unlisted public company shall –</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62A69"/>
                </a:solidFill>
                <a:latin typeface="Cambria"/>
                <a:ea typeface="Cambria"/>
                <a:cs typeface="Cambria"/>
                <a:sym typeface="Cambria"/>
              </a:rPr>
              <a:t>(a) issue the securities only in dematerialized form; and</a:t>
            </a:r>
            <a:endParaRPr sz="2400" dirty="0"/>
          </a:p>
          <a:p>
            <a:pPr marL="0" marR="0" lvl="0" indent="0" algn="just" rtl="0">
              <a:lnSpc>
                <a:spcPct val="140007"/>
              </a:lnSpc>
              <a:spcBef>
                <a:spcPts val="0"/>
              </a:spcBef>
              <a:spcAft>
                <a:spcPts val="0"/>
              </a:spcAft>
              <a:buNone/>
            </a:pPr>
            <a:endParaRPr sz="2400"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62A69"/>
                </a:solidFill>
                <a:latin typeface="Cambria"/>
                <a:ea typeface="Cambria"/>
                <a:cs typeface="Cambria"/>
                <a:sym typeface="Cambria"/>
              </a:rPr>
              <a:t>(b) facilitate dematerialization of all its existing securities</a:t>
            </a:r>
            <a:endParaRPr sz="2400" dirty="0"/>
          </a:p>
          <a:p>
            <a:pPr marL="0" marR="0" lvl="0" indent="0" algn="just" rtl="0">
              <a:lnSpc>
                <a:spcPct val="140007"/>
              </a:lnSpc>
              <a:spcBef>
                <a:spcPts val="0"/>
              </a:spcBef>
              <a:spcAft>
                <a:spcPts val="0"/>
              </a:spcAft>
              <a:buNone/>
            </a:pPr>
            <a:endParaRPr sz="2400" b="1" i="0" u="none" strike="noStrike" cap="none" dirty="0">
              <a:solidFill>
                <a:srgbClr val="062A69"/>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in accordance with provisions of the Depositories Act, 1996 and regulations made there under.</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just" rtl="0">
              <a:lnSpc>
                <a:spcPct val="140007"/>
              </a:lnSpc>
              <a:spcBef>
                <a:spcPts val="0"/>
              </a:spcBef>
              <a:spcAft>
                <a:spcPts val="0"/>
              </a:spcAft>
              <a:buNone/>
            </a:pPr>
            <a:r>
              <a:rPr lang="en-US" sz="2400" b="1" i="0" u="none" strike="noStrike" cap="none" dirty="0">
                <a:solidFill>
                  <a:srgbClr val="051D40"/>
                </a:solidFill>
                <a:latin typeface="Cambria"/>
                <a:ea typeface="Cambria"/>
                <a:cs typeface="Cambria"/>
                <a:sym typeface="Cambria"/>
              </a:rPr>
              <a:t>(2) Every unlisted public company making any offer for issue of any securities or buyback of securities or issue of bonus shares or rights offer shall ensure that before making such offer, </a:t>
            </a:r>
            <a:r>
              <a:rPr lang="en-US" sz="2400" b="1" i="0" u="none" strike="noStrike" cap="none" dirty="0">
                <a:solidFill>
                  <a:srgbClr val="062A69"/>
                </a:solidFill>
                <a:latin typeface="Cambria"/>
                <a:ea typeface="Cambria"/>
                <a:cs typeface="Cambria"/>
                <a:sym typeface="Cambria"/>
              </a:rPr>
              <a:t>entire holding of securities of its promoters, directors, key managerial personnel has been dematerialized</a:t>
            </a:r>
            <a:r>
              <a:rPr lang="en-US" sz="2400" b="1" i="0" u="none" strike="noStrike" cap="none" dirty="0">
                <a:solidFill>
                  <a:srgbClr val="051D40"/>
                </a:solidFill>
                <a:latin typeface="Cambria"/>
                <a:ea typeface="Cambria"/>
                <a:cs typeface="Cambria"/>
                <a:sym typeface="Cambria"/>
              </a:rPr>
              <a:t> in accordance with provisions of the Depositories Act 1996 and regulations made there under.</a:t>
            </a:r>
            <a:endParaRPr sz="2400" dirty="0"/>
          </a:p>
          <a:p>
            <a:pPr marL="0" marR="0" lvl="0" indent="0" algn="just" rtl="0">
              <a:lnSpc>
                <a:spcPct val="140007"/>
              </a:lnSpc>
              <a:spcBef>
                <a:spcPts val="0"/>
              </a:spcBef>
              <a:spcAft>
                <a:spcPts val="0"/>
              </a:spcAft>
              <a:buNone/>
            </a:pPr>
            <a:endParaRPr sz="2400"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a:p>
            <a:pPr marL="0" marR="0" lvl="0" indent="0" algn="l" rtl="0">
              <a:lnSpc>
                <a:spcPct val="120267"/>
              </a:lnSpc>
              <a:spcBef>
                <a:spcPts val="0"/>
              </a:spcBef>
              <a:spcAft>
                <a:spcPts val="0"/>
              </a:spcAft>
              <a:buNone/>
            </a:pPr>
            <a:endParaRPr sz="2837" b="1" i="0" u="none" strike="noStrike" cap="none" dirty="0">
              <a:solidFill>
                <a:srgbClr val="051D40"/>
              </a:solidFill>
              <a:latin typeface="Cambria"/>
              <a:ea typeface="Cambria"/>
              <a:cs typeface="Cambria"/>
              <a:sym typeface="Cambria"/>
            </a:endParaRPr>
          </a:p>
        </p:txBody>
      </p:sp>
      <p:sp>
        <p:nvSpPr>
          <p:cNvPr id="223" name="Google Shape;223;p9"/>
          <p:cNvSpPr txBox="1"/>
          <p:nvPr/>
        </p:nvSpPr>
        <p:spPr>
          <a:xfrm>
            <a:off x="3191157" y="847725"/>
            <a:ext cx="14715096" cy="100591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669" b="1" i="0" u="none" strike="noStrike" cap="none" dirty="0">
                <a:solidFill>
                  <a:srgbClr val="000000"/>
                </a:solidFill>
                <a:sym typeface="Arial"/>
              </a:rPr>
              <a:t>Discussing the formerly introduced Rule 9A...</a:t>
            </a:r>
            <a:endParaRPr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3959</Words>
  <Application>Microsoft Office PowerPoint</Application>
  <PresentationFormat>Custom</PresentationFormat>
  <Paragraphs>375</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Poppins</vt:lpstr>
      <vt:lpstr>Calibri</vt:lpstr>
      <vt:lpstr>Arial</vt:lpstr>
      <vt:lpstr>Montserrat</vt:lpstr>
      <vt:lpstr>Open Sans ExtraBold</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nupur Choudhuri</cp:lastModifiedBy>
  <cp:revision>6</cp:revision>
  <dcterms:created xsi:type="dcterms:W3CDTF">2006-08-16T00:00:00Z</dcterms:created>
  <dcterms:modified xsi:type="dcterms:W3CDTF">2024-05-29T12:17:34Z</dcterms:modified>
</cp:coreProperties>
</file>